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2" r:id="rId4"/>
    <p:sldId id="260" r:id="rId5"/>
    <p:sldId id="258" r:id="rId6"/>
    <p:sldId id="257" r:id="rId7"/>
    <p:sldId id="261" r:id="rId8"/>
    <p:sldId id="272" r:id="rId9"/>
    <p:sldId id="259" r:id="rId10"/>
    <p:sldId id="267" r:id="rId11"/>
    <p:sldId id="266" r:id="rId12"/>
    <p:sldId id="273" r:id="rId13"/>
    <p:sldId id="274" r:id="rId14"/>
    <p:sldId id="265" r:id="rId15"/>
    <p:sldId id="264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95" d="100"/>
          <a:sy n="9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6F87C-63FD-4AA8-B8AB-DEB8564FA0A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0FE4F-0CF5-4237-A90B-9909BAB5E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FE4F-0CF5-4237-A90B-9909BAB5ED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media" Target="../media/media1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628800"/>
            <a:ext cx="3672408" cy="4140089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rgbClr val="0000CC"/>
                </a:solidFill>
              </a:rPr>
              <a:t>Державні</a:t>
            </a:r>
            <a:r>
              <a:rPr lang="ru-RU" sz="5400" b="1" i="1" dirty="0" smtClean="0">
                <a:solidFill>
                  <a:srgbClr val="0000CC"/>
                </a:solidFill>
              </a:rPr>
              <a:t> </a:t>
            </a:r>
            <a:r>
              <a:rPr lang="ru-RU" sz="5400" b="1" i="1" dirty="0" err="1">
                <a:solidFill>
                  <a:srgbClr val="0000CC"/>
                </a:solidFill>
              </a:rPr>
              <a:t>символи</a:t>
            </a:r>
            <a:r>
              <a:rPr lang="ru-RU" sz="5400" b="1" i="1" dirty="0">
                <a:solidFill>
                  <a:srgbClr val="0000CC"/>
                </a:solidFill>
              </a:rPr>
              <a:t> </a:t>
            </a:r>
            <a:r>
              <a:rPr lang="ru-RU" sz="5400" b="1" i="1" dirty="0" err="1">
                <a:solidFill>
                  <a:srgbClr val="0000CC"/>
                </a:solidFill>
              </a:rPr>
              <a:t>україни</a:t>
            </a:r>
            <a:endParaRPr lang="ru-RU" sz="5400" b="1" i="1" dirty="0">
              <a:solidFill>
                <a:srgbClr val="0000CC"/>
              </a:solidFill>
            </a:endParaRPr>
          </a:p>
        </p:txBody>
      </p:sp>
      <p:pic>
        <p:nvPicPr>
          <p:cNvPr id="1027" name="Picture 3" descr="E:\ОлЯ\картинки\мв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355976" cy="4978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0666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4968552" cy="5904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найдавніших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часів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тризуб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шанується</a:t>
            </a:r>
            <a:r>
              <a:rPr lang="ru-RU" b="1" dirty="0">
                <a:solidFill>
                  <a:srgbClr val="0000CC"/>
                </a:solidFill>
              </a:rPr>
              <a:t> як </a:t>
            </a:r>
            <a:r>
              <a:rPr lang="ru-RU" b="1" dirty="0" err="1">
                <a:solidFill>
                  <a:srgbClr val="0000CC"/>
                </a:solidFill>
              </a:rPr>
              <a:t>магічний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знак,оберіг</a:t>
            </a:r>
            <a:r>
              <a:rPr lang="ru-RU" b="1" dirty="0">
                <a:solidFill>
                  <a:srgbClr val="0000CC"/>
                </a:solidFill>
              </a:rPr>
              <a:t>. </a:t>
            </a:r>
            <a:r>
              <a:rPr lang="ru-RU" b="1" dirty="0" err="1">
                <a:solidFill>
                  <a:srgbClr val="0000CC"/>
                </a:solidFill>
              </a:rPr>
              <a:t>Його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зображення</a:t>
            </a:r>
            <a:r>
              <a:rPr lang="ru-RU" b="1" dirty="0">
                <a:solidFill>
                  <a:srgbClr val="0000CC"/>
                </a:solidFill>
              </a:rPr>
              <a:t> археологи </a:t>
            </a:r>
            <a:r>
              <a:rPr lang="ru-RU" b="1" dirty="0" err="1">
                <a:solidFill>
                  <a:srgbClr val="0000CC"/>
                </a:solidFill>
              </a:rPr>
              <a:t>зустрічали</a:t>
            </a:r>
            <a:r>
              <a:rPr lang="ru-RU" b="1" dirty="0">
                <a:solidFill>
                  <a:srgbClr val="0000CC"/>
                </a:solidFill>
              </a:rPr>
              <a:t> у </a:t>
            </a:r>
            <a:r>
              <a:rPr lang="ru-RU" b="1" dirty="0" err="1">
                <a:solidFill>
                  <a:srgbClr val="0000CC"/>
                </a:solidFill>
              </a:rPr>
              <a:t>багатьох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пам'ятках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культури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датованих</a:t>
            </a:r>
            <a:r>
              <a:rPr lang="ru-RU" b="1" dirty="0">
                <a:solidFill>
                  <a:srgbClr val="0000CC"/>
                </a:solidFill>
              </a:rPr>
              <a:t> першими </a:t>
            </a:r>
            <a:r>
              <a:rPr lang="ru-RU" b="1" dirty="0" err="1">
                <a:solidFill>
                  <a:srgbClr val="0000CC"/>
                </a:solidFill>
              </a:rPr>
              <a:t>століттями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нашої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ери</a:t>
            </a:r>
            <a:r>
              <a:rPr lang="ru-RU" b="1" dirty="0">
                <a:solidFill>
                  <a:srgbClr val="0000CC"/>
                </a:solidFill>
              </a:rPr>
              <a:t>. Перша </a:t>
            </a:r>
            <a:r>
              <a:rPr lang="ru-RU" b="1" dirty="0" err="1">
                <a:solidFill>
                  <a:srgbClr val="0000CC"/>
                </a:solidFill>
              </a:rPr>
              <a:t>згадка</a:t>
            </a:r>
            <a:r>
              <a:rPr lang="ru-RU" b="1" dirty="0">
                <a:solidFill>
                  <a:srgbClr val="0000CC"/>
                </a:solidFill>
              </a:rPr>
              <a:t> у </a:t>
            </a:r>
            <a:r>
              <a:rPr lang="ru-RU" b="1" dirty="0" err="1">
                <a:solidFill>
                  <a:srgbClr val="0000CC"/>
                </a:solidFill>
              </a:rPr>
              <a:t>літописах</a:t>
            </a:r>
            <a:r>
              <a:rPr lang="ru-RU" b="1" dirty="0">
                <a:solidFill>
                  <a:srgbClr val="0000CC"/>
                </a:solidFill>
              </a:rPr>
              <a:t> про </a:t>
            </a:r>
            <a:r>
              <a:rPr lang="ru-RU" b="1" dirty="0" err="1">
                <a:solidFill>
                  <a:srgbClr val="0000CC"/>
                </a:solidFill>
              </a:rPr>
              <a:t>такі</a:t>
            </a:r>
            <a:r>
              <a:rPr lang="ru-RU" b="1" dirty="0">
                <a:solidFill>
                  <a:srgbClr val="0000CC"/>
                </a:solidFill>
              </a:rPr>
              <a:t> знаки </a:t>
            </a:r>
            <a:r>
              <a:rPr lang="ru-RU" b="1" dirty="0" err="1">
                <a:solidFill>
                  <a:srgbClr val="0000CC"/>
                </a:solidFill>
              </a:rPr>
              <a:t>належить</a:t>
            </a:r>
            <a:r>
              <a:rPr lang="ru-RU" b="1" dirty="0">
                <a:solidFill>
                  <a:srgbClr val="0000CC"/>
                </a:solidFill>
              </a:rPr>
              <a:t> до Х </a:t>
            </a:r>
            <a:r>
              <a:rPr lang="ru-RU" b="1" dirty="0" err="1">
                <a:solidFill>
                  <a:srgbClr val="0000CC"/>
                </a:solidFill>
              </a:rPr>
              <a:t>століття</a:t>
            </a:r>
            <a:r>
              <a:rPr lang="ru-RU" b="1" dirty="0">
                <a:solidFill>
                  <a:srgbClr val="0000CC"/>
                </a:solidFill>
              </a:rPr>
              <a:t>. За </a:t>
            </a:r>
            <a:r>
              <a:rPr lang="ru-RU" b="1" dirty="0" err="1">
                <a:solidFill>
                  <a:srgbClr val="0000CC"/>
                </a:solidFill>
              </a:rPr>
              <a:t>часів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Київської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Русі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тризуб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стає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великокнязівським</a:t>
            </a:r>
            <a:r>
              <a:rPr lang="ru-RU" b="1" dirty="0">
                <a:solidFill>
                  <a:srgbClr val="0000CC"/>
                </a:solidFill>
              </a:rPr>
              <a:t> знаком. </a:t>
            </a:r>
            <a:r>
              <a:rPr lang="ru-RU" b="1" dirty="0" err="1">
                <a:solidFill>
                  <a:srgbClr val="0000CC"/>
                </a:solidFill>
              </a:rPr>
              <a:t>Посли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київського</a:t>
            </a:r>
            <a:r>
              <a:rPr lang="ru-RU" b="1" dirty="0">
                <a:solidFill>
                  <a:srgbClr val="0000CC"/>
                </a:solidFill>
              </a:rPr>
              <a:t> князя </a:t>
            </a:r>
            <a:r>
              <a:rPr lang="ru-RU" b="1" dirty="0" err="1">
                <a:solidFill>
                  <a:srgbClr val="0000CC"/>
                </a:solidFill>
              </a:rPr>
              <a:t>Ігоря</a:t>
            </a:r>
            <a:r>
              <a:rPr lang="ru-RU" b="1" dirty="0">
                <a:solidFill>
                  <a:srgbClr val="0000CC"/>
                </a:solidFill>
              </a:rPr>
              <a:t> (912—945 </a:t>
            </a:r>
            <a:r>
              <a:rPr lang="ru-RU" b="1" dirty="0" err="1">
                <a:solidFill>
                  <a:srgbClr val="0000CC"/>
                </a:solidFill>
              </a:rPr>
              <a:t>рр</a:t>
            </a:r>
            <a:r>
              <a:rPr lang="ru-RU" b="1" dirty="0">
                <a:solidFill>
                  <a:srgbClr val="0000CC"/>
                </a:solidFill>
              </a:rPr>
              <a:t>.) при </a:t>
            </a:r>
            <a:r>
              <a:rPr lang="ru-RU" b="1" dirty="0" err="1">
                <a:solidFill>
                  <a:srgbClr val="0000CC"/>
                </a:solidFill>
              </a:rPr>
              <a:t>укладанні</a:t>
            </a:r>
            <a:r>
              <a:rPr lang="ru-RU" b="1" dirty="0">
                <a:solidFill>
                  <a:srgbClr val="0000CC"/>
                </a:solidFill>
              </a:rPr>
              <a:t> договору з </a:t>
            </a:r>
            <a:r>
              <a:rPr lang="ru-RU" b="1" dirty="0" err="1" smtClean="0">
                <a:solidFill>
                  <a:srgbClr val="0000CC"/>
                </a:solidFill>
              </a:rPr>
              <a:t>візантійцями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мали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свої</a:t>
            </a:r>
            <a:r>
              <a:rPr lang="ru-RU" b="1" dirty="0">
                <a:solidFill>
                  <a:srgbClr val="0000CC"/>
                </a:solidFill>
              </a:rPr>
              <a:t> печатки з </a:t>
            </a:r>
            <a:r>
              <a:rPr lang="ru-RU" b="1" dirty="0" err="1">
                <a:solidFill>
                  <a:srgbClr val="0000CC"/>
                </a:solidFill>
              </a:rPr>
              <a:t>тризубами</a:t>
            </a:r>
            <a:r>
              <a:rPr lang="ru-RU" b="1" dirty="0">
                <a:solidFill>
                  <a:srgbClr val="0000CC"/>
                </a:solidFill>
              </a:rPr>
              <a:t>. </a:t>
            </a:r>
            <a:endParaRPr lang="ru-RU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00CC"/>
                </a:solidFill>
              </a:rPr>
              <a:t>Київський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>
                <a:solidFill>
                  <a:srgbClr val="0000CC"/>
                </a:solidFill>
              </a:rPr>
              <a:t>князь </a:t>
            </a:r>
            <a:r>
              <a:rPr lang="ru-RU" b="1" dirty="0" err="1">
                <a:solidFill>
                  <a:srgbClr val="0000CC"/>
                </a:solidFill>
              </a:rPr>
              <a:t>Володимир</a:t>
            </a:r>
            <a:r>
              <a:rPr lang="ru-RU" b="1" dirty="0">
                <a:solidFill>
                  <a:srgbClr val="0000CC"/>
                </a:solidFill>
              </a:rPr>
              <a:t> Святославович (980—1015 </a:t>
            </a:r>
            <a:r>
              <a:rPr lang="ru-RU" b="1" dirty="0" err="1">
                <a:solidFill>
                  <a:srgbClr val="0000CC"/>
                </a:solidFill>
              </a:rPr>
              <a:t>рр</a:t>
            </a:r>
            <a:r>
              <a:rPr lang="ru-RU" b="1" dirty="0">
                <a:solidFill>
                  <a:srgbClr val="0000CC"/>
                </a:solidFill>
              </a:rPr>
              <a:t>.) </a:t>
            </a:r>
            <a:r>
              <a:rPr lang="ru-RU" b="1" dirty="0" err="1">
                <a:solidFill>
                  <a:srgbClr val="0000CC"/>
                </a:solidFill>
              </a:rPr>
              <a:t>карбував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тризуб</a:t>
            </a:r>
            <a:r>
              <a:rPr lang="ru-RU" b="1" dirty="0">
                <a:solidFill>
                  <a:srgbClr val="0000CC"/>
                </a:solidFill>
              </a:rPr>
              <a:t> на монетах, де з одного боку </a:t>
            </a:r>
            <a:r>
              <a:rPr lang="ru-RU" b="1" dirty="0" err="1">
                <a:solidFill>
                  <a:srgbClr val="0000CC"/>
                </a:solidFill>
              </a:rPr>
              <a:t>зображувався</a:t>
            </a:r>
            <a:r>
              <a:rPr lang="ru-RU" b="1" dirty="0">
                <a:solidFill>
                  <a:srgbClr val="0000CC"/>
                </a:solidFill>
              </a:rPr>
              <a:t> портрет </a:t>
            </a:r>
            <a:r>
              <a:rPr lang="ru-RU" b="1" dirty="0" err="1">
                <a:solidFill>
                  <a:srgbClr val="0000CC"/>
                </a:solidFill>
              </a:rPr>
              <a:t>володаря</a:t>
            </a:r>
            <a:r>
              <a:rPr lang="ru-RU" b="1" dirty="0">
                <a:solidFill>
                  <a:srgbClr val="0000CC"/>
                </a:solidFill>
              </a:rPr>
              <a:t>, а з </a:t>
            </a:r>
            <a:r>
              <a:rPr lang="ru-RU" b="1" dirty="0" err="1">
                <a:solidFill>
                  <a:srgbClr val="0000CC"/>
                </a:solidFill>
              </a:rPr>
              <a:t>іншого</a:t>
            </a:r>
            <a:r>
              <a:rPr lang="ru-RU" b="1" dirty="0">
                <a:solidFill>
                  <a:srgbClr val="0000CC"/>
                </a:solidFill>
              </a:rPr>
              <a:t> — </a:t>
            </a:r>
            <a:r>
              <a:rPr lang="ru-RU" b="1" dirty="0" err="1">
                <a:solidFill>
                  <a:srgbClr val="0000CC"/>
                </a:solidFill>
              </a:rPr>
              <a:t>тризуб</a:t>
            </a:r>
            <a:r>
              <a:rPr lang="ru-RU" b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80568"/>
            <a:ext cx="2808312" cy="296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upload.wikimedia.org/wikipedia/commons/6/61/R_kiev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3204833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0" name="Picture 4" descr="http://www.haidamaka.org.ua/obr/peczat_svjatosla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1273324" cy="1290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ukrmap.su/program2009/uh5/10/id_10_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12976"/>
            <a:ext cx="1328848" cy="127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thelib.ru/books/00/15/45/00154587/_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140968"/>
            <a:ext cx="1340707" cy="1405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70313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00CC"/>
                </a:solidFill>
              </a:rPr>
              <a:t>Державний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Гімн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/>
            </a:r>
            <a:br>
              <a:rPr lang="ru-RU" b="1" dirty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73215"/>
            <a:ext cx="7776864" cy="12241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00CC"/>
                </a:solidFill>
              </a:rPr>
              <a:t>Державний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Гімн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 — </a:t>
            </a:r>
            <a:r>
              <a:rPr lang="ru-RU" b="1" dirty="0" err="1">
                <a:solidFill>
                  <a:srgbClr val="0000CC"/>
                </a:solidFill>
              </a:rPr>
              <a:t>національний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гімн</a:t>
            </a:r>
            <a:r>
              <a:rPr lang="ru-RU" b="1" dirty="0">
                <a:solidFill>
                  <a:srgbClr val="0000CC"/>
                </a:solidFill>
              </a:rPr>
              <a:t> на </a:t>
            </a:r>
            <a:r>
              <a:rPr lang="ru-RU" b="1" dirty="0" err="1">
                <a:solidFill>
                  <a:srgbClr val="0000CC"/>
                </a:solidFill>
              </a:rPr>
              <a:t>музику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Михайла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Вербицького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із</a:t>
            </a:r>
            <a:r>
              <a:rPr lang="ru-RU" b="1" dirty="0">
                <a:solidFill>
                  <a:srgbClr val="0000CC"/>
                </a:solidFill>
              </a:rPr>
              <a:t> словами Павла </a:t>
            </a:r>
            <a:r>
              <a:rPr lang="ru-RU" b="1" dirty="0" err="1">
                <a:solidFill>
                  <a:srgbClr val="0000CC"/>
                </a:solidFill>
              </a:rPr>
              <a:t>Чубинського</a:t>
            </a:r>
            <a:r>
              <a:rPr lang="ru-RU" b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4" name="Gіmn_Ukraini_-_SHCHe_ne_vmerli_Ukraini_nі_slava_nі_volya.SHCHe_nam_brattya_ukra_(get-tun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93567" y="2568918"/>
            <a:ext cx="609600" cy="609600"/>
          </a:xfrm>
          <a:prstGeom prst="rect">
            <a:avLst/>
          </a:prstGeom>
        </p:spPr>
      </p:pic>
      <p:pic>
        <p:nvPicPr>
          <p:cNvPr id="7170" name="Picture 2" descr="Картинки по запросу карта україна картин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268760"/>
            <a:ext cx="5184576" cy="4088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537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3888432" cy="51571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15 </a:t>
            </a:r>
            <a:r>
              <a:rPr lang="ru-RU" b="1" dirty="0" err="1">
                <a:solidFill>
                  <a:srgbClr val="0000CC"/>
                </a:solidFill>
              </a:rPr>
              <a:t>січня</a:t>
            </a:r>
            <a:r>
              <a:rPr lang="ru-RU" b="1" dirty="0">
                <a:solidFill>
                  <a:srgbClr val="0000CC"/>
                </a:solidFill>
              </a:rPr>
              <a:t> 1992 </a:t>
            </a:r>
            <a:r>
              <a:rPr lang="ru-RU" b="1" dirty="0" err="1">
                <a:solidFill>
                  <a:srgbClr val="0000CC"/>
                </a:solidFill>
              </a:rPr>
              <a:t>музична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редакція</a:t>
            </a:r>
            <a:r>
              <a:rPr lang="ru-RU" b="1" dirty="0">
                <a:solidFill>
                  <a:srgbClr val="0000CC"/>
                </a:solidFill>
              </a:rPr>
              <a:t> Державного </a:t>
            </a:r>
            <a:r>
              <a:rPr lang="ru-RU" b="1" dirty="0" err="1">
                <a:solidFill>
                  <a:srgbClr val="0000CC"/>
                </a:solidFill>
              </a:rPr>
              <a:t>гімну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була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затверджена</a:t>
            </a:r>
            <a:r>
              <a:rPr lang="ru-RU" b="1" dirty="0">
                <a:solidFill>
                  <a:srgbClr val="0000CC"/>
                </a:solidFill>
              </a:rPr>
              <a:t> Верховною Радою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що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знайшло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своє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відображання</a:t>
            </a:r>
            <a:r>
              <a:rPr lang="ru-RU" b="1" dirty="0">
                <a:solidFill>
                  <a:srgbClr val="0000CC"/>
                </a:solidFill>
              </a:rPr>
              <a:t> у </a:t>
            </a:r>
            <a:r>
              <a:rPr lang="ru-RU" b="1" dirty="0" err="1">
                <a:solidFill>
                  <a:srgbClr val="0000CC"/>
                </a:solidFill>
              </a:rPr>
              <a:t>Конституції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. </a:t>
            </a:r>
            <a:r>
              <a:rPr lang="ru-RU" b="1" dirty="0" err="1">
                <a:solidFill>
                  <a:srgbClr val="0000CC"/>
                </a:solidFill>
              </a:rPr>
              <a:t>Проте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тільки</a:t>
            </a:r>
            <a:r>
              <a:rPr lang="ru-RU" b="1" dirty="0">
                <a:solidFill>
                  <a:srgbClr val="0000CC"/>
                </a:solidFill>
              </a:rPr>
              <a:t> 6 </a:t>
            </a:r>
            <a:r>
              <a:rPr lang="ru-RU" b="1" dirty="0" err="1">
                <a:solidFill>
                  <a:srgbClr val="0000CC"/>
                </a:solidFill>
              </a:rPr>
              <a:t>березня</a:t>
            </a:r>
            <a:r>
              <a:rPr lang="ru-RU" b="1" dirty="0">
                <a:solidFill>
                  <a:srgbClr val="0000CC"/>
                </a:solidFill>
              </a:rPr>
              <a:t> 2003 року </a:t>
            </a:r>
            <a:r>
              <a:rPr lang="ru-RU" b="1" dirty="0" err="1">
                <a:solidFill>
                  <a:srgbClr val="0000CC"/>
                </a:solidFill>
              </a:rPr>
              <a:t>Верховна</a:t>
            </a:r>
            <a:r>
              <a:rPr lang="ru-RU" b="1" dirty="0">
                <a:solidFill>
                  <a:srgbClr val="0000CC"/>
                </a:solidFill>
              </a:rPr>
              <a:t> Рада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ухвалила</a:t>
            </a:r>
            <a:r>
              <a:rPr lang="ru-RU" b="1" dirty="0">
                <a:solidFill>
                  <a:srgbClr val="0000CC"/>
                </a:solidFill>
              </a:rPr>
              <a:t> Закон «Про </a:t>
            </a:r>
            <a:r>
              <a:rPr lang="ru-RU" b="1" dirty="0" err="1">
                <a:solidFill>
                  <a:srgbClr val="0000CC"/>
                </a:solidFill>
              </a:rPr>
              <a:t>Державний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гімн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», </a:t>
            </a:r>
            <a:r>
              <a:rPr lang="ru-RU" b="1" dirty="0" err="1">
                <a:solidFill>
                  <a:srgbClr val="0000CC"/>
                </a:solidFill>
              </a:rPr>
              <a:t>запропонований</a:t>
            </a:r>
            <a:r>
              <a:rPr lang="ru-RU" b="1" dirty="0">
                <a:solidFill>
                  <a:srgbClr val="0000CC"/>
                </a:solidFill>
              </a:rPr>
              <a:t> президентом </a:t>
            </a:r>
            <a:r>
              <a:rPr lang="ru-RU" b="1" dirty="0" err="1">
                <a:solidFill>
                  <a:srgbClr val="0000CC"/>
                </a:solidFill>
              </a:rPr>
              <a:t>Леонідом</a:t>
            </a:r>
            <a:r>
              <a:rPr lang="ru-RU" b="1" dirty="0">
                <a:solidFill>
                  <a:srgbClr val="0000CC"/>
                </a:solidFill>
              </a:rPr>
              <a:t> Кучмою. Законопроектом </a:t>
            </a:r>
            <a:r>
              <a:rPr lang="ru-RU" b="1" dirty="0" err="1">
                <a:solidFill>
                  <a:srgbClr val="0000CC"/>
                </a:solidFill>
              </a:rPr>
              <a:t>пропонувалося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затвердити</a:t>
            </a:r>
            <a:r>
              <a:rPr lang="ru-RU" b="1" dirty="0">
                <a:solidFill>
                  <a:srgbClr val="0000CC"/>
                </a:solidFill>
              </a:rPr>
              <a:t> як </a:t>
            </a:r>
            <a:r>
              <a:rPr lang="ru-RU" b="1" dirty="0" err="1">
                <a:solidFill>
                  <a:srgbClr val="0000CC"/>
                </a:solidFill>
              </a:rPr>
              <a:t>Державний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гімн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Національний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гімн</a:t>
            </a:r>
            <a:r>
              <a:rPr lang="ru-RU" b="1" dirty="0">
                <a:solidFill>
                  <a:srgbClr val="0000CC"/>
                </a:solidFill>
              </a:rPr>
              <a:t> на </a:t>
            </a:r>
            <a:r>
              <a:rPr lang="ru-RU" b="1" dirty="0" err="1">
                <a:solidFill>
                  <a:srgbClr val="0000CC"/>
                </a:solidFill>
              </a:rPr>
              <a:t>музику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Михайла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Вербицького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зі</a:t>
            </a:r>
            <a:r>
              <a:rPr lang="ru-RU" b="1" dirty="0">
                <a:solidFill>
                  <a:srgbClr val="0000CC"/>
                </a:solidFill>
              </a:rPr>
              <a:t> словами </a:t>
            </a:r>
            <a:r>
              <a:rPr lang="ru-RU" b="1" dirty="0" err="1">
                <a:solidFill>
                  <a:srgbClr val="0000CC"/>
                </a:solidFill>
              </a:rPr>
              <a:t>тільки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першого</a:t>
            </a:r>
            <a:r>
              <a:rPr lang="ru-RU" b="1" dirty="0">
                <a:solidFill>
                  <a:srgbClr val="0000CC"/>
                </a:solidFill>
              </a:rPr>
              <a:t> куплета і </a:t>
            </a:r>
            <a:r>
              <a:rPr lang="ru-RU" b="1" dirty="0" err="1">
                <a:solidFill>
                  <a:srgbClr val="0000CC"/>
                </a:solidFill>
              </a:rPr>
              <a:t>приспіву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пісні</a:t>
            </a:r>
            <a:r>
              <a:rPr lang="ru-RU" b="1" dirty="0">
                <a:solidFill>
                  <a:srgbClr val="0000CC"/>
                </a:solidFill>
              </a:rPr>
              <a:t> Павла </a:t>
            </a:r>
            <a:r>
              <a:rPr lang="ru-RU" b="1" dirty="0" err="1">
                <a:solidFill>
                  <a:srgbClr val="0000CC"/>
                </a:solidFill>
              </a:rPr>
              <a:t>Чубинського</a:t>
            </a:r>
            <a:r>
              <a:rPr lang="ru-RU" b="1" dirty="0">
                <a:solidFill>
                  <a:srgbClr val="0000CC"/>
                </a:solidFill>
              </a:rPr>
              <a:t> «</a:t>
            </a:r>
            <a:r>
              <a:rPr lang="ru-RU" b="1" dirty="0" err="1">
                <a:solidFill>
                  <a:srgbClr val="0000CC"/>
                </a:solidFill>
              </a:rPr>
              <a:t>Ще</a:t>
            </a:r>
            <a:r>
              <a:rPr lang="ru-RU" b="1" dirty="0">
                <a:solidFill>
                  <a:srgbClr val="0000CC"/>
                </a:solidFill>
              </a:rPr>
              <a:t> не </a:t>
            </a:r>
            <a:r>
              <a:rPr lang="ru-RU" b="1" dirty="0" err="1">
                <a:solidFill>
                  <a:srgbClr val="0000CC"/>
                </a:solidFill>
              </a:rPr>
              <a:t>вмерла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Україна</a:t>
            </a:r>
            <a:r>
              <a:rPr lang="ru-RU" b="1" dirty="0">
                <a:solidFill>
                  <a:srgbClr val="0000CC"/>
                </a:solidFill>
              </a:rPr>
              <a:t>». </a:t>
            </a:r>
          </a:p>
        </p:txBody>
      </p:sp>
      <p:pic>
        <p:nvPicPr>
          <p:cNvPr id="4" name="Рисунок 3" descr="http://indiz-shkola.com.ua/upload/iblock/b36/b36423d3aaac46e7aa88b9065dc5f3e4.jpg"/>
          <p:cNvPicPr/>
          <p:nvPr/>
        </p:nvPicPr>
        <p:blipFill>
          <a:blip r:embed="rId2" cstate="print"/>
          <a:srcRect l="24176" r="24313"/>
          <a:stretch>
            <a:fillRect/>
          </a:stretch>
        </p:blipFill>
        <p:spPr bwMode="auto">
          <a:xfrm>
            <a:off x="4716016" y="908720"/>
            <a:ext cx="3780026" cy="50762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56553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03641"/>
            <a:ext cx="8136904" cy="28543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00CC"/>
                </a:solidFill>
              </a:rPr>
              <a:t>Конституцією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встановлено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що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всі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урочисті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збори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загальнодержавного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значення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розпочинаються</a:t>
            </a:r>
            <a:r>
              <a:rPr lang="ru-RU" b="1" dirty="0">
                <a:solidFill>
                  <a:srgbClr val="0000CC"/>
                </a:solidFill>
              </a:rPr>
              <a:t> і </a:t>
            </a:r>
            <a:r>
              <a:rPr lang="ru-RU" b="1" dirty="0" err="1">
                <a:solidFill>
                  <a:srgbClr val="0000CC"/>
                </a:solidFill>
              </a:rPr>
              <a:t>закінчуються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виконанням</a:t>
            </a:r>
            <a:r>
              <a:rPr lang="ru-RU" b="1" dirty="0">
                <a:solidFill>
                  <a:srgbClr val="0000CC"/>
                </a:solidFill>
              </a:rPr>
              <a:t> Державного </a:t>
            </a:r>
            <a:r>
              <a:rPr lang="ru-RU" b="1" dirty="0" err="1">
                <a:solidFill>
                  <a:srgbClr val="0000CC"/>
                </a:solidFill>
              </a:rPr>
              <a:t>Гімну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Коли </a:t>
            </a:r>
            <a:r>
              <a:rPr lang="ru-RU" b="1" dirty="0" err="1">
                <a:solidFill>
                  <a:srgbClr val="0000CC"/>
                </a:solidFill>
              </a:rPr>
              <a:t>вносять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чи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виносять</a:t>
            </a:r>
            <a:r>
              <a:rPr lang="ru-RU" b="1" dirty="0">
                <a:solidFill>
                  <a:srgbClr val="0000CC"/>
                </a:solidFill>
              </a:rPr>
              <a:t> прапор, коли </a:t>
            </a:r>
            <a:r>
              <a:rPr lang="ru-RU" b="1" dirty="0" err="1">
                <a:solidFill>
                  <a:srgbClr val="0000CC"/>
                </a:solidFill>
              </a:rPr>
              <a:t>виконують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гімн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потрібно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обов'язково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вставати</a:t>
            </a:r>
            <a:r>
              <a:rPr lang="ru-RU" b="1" dirty="0">
                <a:solidFill>
                  <a:srgbClr val="0000CC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http://cbolibrary.at.ua/61966e0a17d90c5758c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4706888" cy="313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16337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248400" cy="117160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0000CC"/>
                </a:solidFill>
              </a:rPr>
              <a:t>Державні</a:t>
            </a:r>
            <a:r>
              <a:rPr lang="ru-RU" b="1" i="1" dirty="0">
                <a:solidFill>
                  <a:srgbClr val="0000CC"/>
                </a:solidFill>
              </a:rPr>
              <a:t> </a:t>
            </a:r>
            <a:r>
              <a:rPr lang="ru-RU" b="1" i="1" dirty="0" err="1">
                <a:solidFill>
                  <a:srgbClr val="0000CC"/>
                </a:solidFill>
              </a:rPr>
              <a:t>символи</a:t>
            </a:r>
            <a:r>
              <a:rPr lang="ru-RU" b="1" i="1" dirty="0">
                <a:solidFill>
                  <a:srgbClr val="0000CC"/>
                </a:solidFill>
              </a:rPr>
              <a:t> Президента </a:t>
            </a:r>
            <a:r>
              <a:rPr lang="ru-RU" b="1" i="1" dirty="0" err="1">
                <a:solidFill>
                  <a:srgbClr val="0000CC"/>
                </a:solidFill>
              </a:rPr>
              <a:t>України</a:t>
            </a:r>
            <a:r>
              <a:rPr lang="ru-RU" b="1" i="1" dirty="0">
                <a:solidFill>
                  <a:srgbClr val="0000CC"/>
                </a:solidFill>
              </a:rPr>
              <a:t/>
            </a:r>
            <a:br>
              <a:rPr lang="ru-RU" b="1" i="1" dirty="0">
                <a:solidFill>
                  <a:srgbClr val="0000CC"/>
                </a:solidFill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5184576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00CC"/>
                </a:solidFill>
              </a:rPr>
              <a:t>Указом Президента </a:t>
            </a:r>
            <a:r>
              <a:rPr lang="ru-RU" b="1" i="1" dirty="0" err="1">
                <a:solidFill>
                  <a:srgbClr val="0000CC"/>
                </a:solidFill>
              </a:rPr>
              <a:t>від</a:t>
            </a:r>
            <a:r>
              <a:rPr lang="ru-RU" b="1" i="1" dirty="0">
                <a:solidFill>
                  <a:srgbClr val="0000CC"/>
                </a:solidFill>
              </a:rPr>
              <a:t> </a:t>
            </a:r>
            <a:r>
              <a:rPr lang="ru-RU" b="1" i="1" dirty="0" smtClean="0">
                <a:solidFill>
                  <a:srgbClr val="0000CC"/>
                </a:solidFill>
              </a:rPr>
              <a:t>                     29 </a:t>
            </a:r>
            <a:r>
              <a:rPr lang="ru-RU" b="1" i="1" dirty="0">
                <a:solidFill>
                  <a:srgbClr val="0000CC"/>
                </a:solidFill>
              </a:rPr>
              <a:t>листопада 1999 року, </a:t>
            </a:r>
            <a:r>
              <a:rPr lang="ru-RU" b="1" i="1" dirty="0" err="1">
                <a:solidFill>
                  <a:srgbClr val="0000CC"/>
                </a:solidFill>
              </a:rPr>
              <a:t>було</a:t>
            </a:r>
            <a:r>
              <a:rPr lang="ru-RU" b="1" i="1" dirty="0">
                <a:solidFill>
                  <a:srgbClr val="0000CC"/>
                </a:solidFill>
              </a:rPr>
              <a:t> постановлено, </a:t>
            </a:r>
            <a:r>
              <a:rPr lang="ru-RU" b="1" i="1" dirty="0" err="1">
                <a:solidFill>
                  <a:srgbClr val="0000CC"/>
                </a:solidFill>
              </a:rPr>
              <a:t>що</a:t>
            </a:r>
            <a:r>
              <a:rPr lang="ru-RU" b="1" i="1" dirty="0">
                <a:solidFill>
                  <a:srgbClr val="0000CC"/>
                </a:solidFill>
              </a:rPr>
              <a:t> </a:t>
            </a:r>
            <a:r>
              <a:rPr lang="ru-RU" b="1" i="1" dirty="0" err="1">
                <a:solidFill>
                  <a:srgbClr val="0000CC"/>
                </a:solidFill>
              </a:rPr>
              <a:t>офіційними</a:t>
            </a:r>
            <a:r>
              <a:rPr lang="ru-RU" b="1" i="1" dirty="0">
                <a:solidFill>
                  <a:srgbClr val="0000CC"/>
                </a:solidFill>
              </a:rPr>
              <a:t> символами </a:t>
            </a:r>
            <a:r>
              <a:rPr lang="ru-RU" b="1" i="1" dirty="0" err="1">
                <a:solidFill>
                  <a:srgbClr val="0000CC"/>
                </a:solidFill>
              </a:rPr>
              <a:t>глави</a:t>
            </a:r>
            <a:r>
              <a:rPr lang="ru-RU" b="1" i="1" dirty="0">
                <a:solidFill>
                  <a:srgbClr val="0000CC"/>
                </a:solidFill>
              </a:rPr>
              <a:t> </a:t>
            </a:r>
            <a:r>
              <a:rPr lang="ru-RU" b="1" i="1" dirty="0" err="1">
                <a:solidFill>
                  <a:srgbClr val="0000CC"/>
                </a:solidFill>
              </a:rPr>
              <a:t>держави</a:t>
            </a:r>
            <a:r>
              <a:rPr lang="ru-RU" b="1" i="1" dirty="0">
                <a:solidFill>
                  <a:srgbClr val="0000CC"/>
                </a:solidFill>
              </a:rPr>
              <a:t> є: </a:t>
            </a:r>
            <a:endParaRPr lang="ru-RU" b="1" i="1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</a:rPr>
              <a:t>Прапор </a:t>
            </a:r>
            <a:r>
              <a:rPr lang="ru-RU" b="1" i="1" dirty="0">
                <a:solidFill>
                  <a:srgbClr val="0000CC"/>
                </a:solidFill>
              </a:rPr>
              <a:t>(штандарт</a:t>
            </a:r>
            <a:r>
              <a:rPr lang="ru-RU" b="1" i="1" dirty="0" smtClean="0">
                <a:solidFill>
                  <a:srgbClr val="0000CC"/>
                </a:solidFill>
              </a:rPr>
              <a:t>),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Президента </a:t>
            </a:r>
            <a:r>
              <a:rPr lang="ru-RU" b="1" i="1" dirty="0" err="1" smtClean="0">
                <a:solidFill>
                  <a:srgbClr val="0000CC"/>
                </a:solidFill>
              </a:rPr>
              <a:t>України</a:t>
            </a:r>
            <a:r>
              <a:rPr lang="ru-RU" b="1" i="1" dirty="0" smtClean="0">
                <a:solidFill>
                  <a:srgbClr val="0000CC"/>
                </a:solidFill>
              </a:rPr>
              <a:t>,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</a:rPr>
              <a:t>Знак </a:t>
            </a:r>
            <a:r>
              <a:rPr lang="ru-RU" b="1" i="1" dirty="0">
                <a:solidFill>
                  <a:srgbClr val="0000CC"/>
                </a:solidFill>
              </a:rPr>
              <a:t>Президента </a:t>
            </a:r>
            <a:r>
              <a:rPr lang="ru-RU" b="1" i="1" dirty="0" err="1" smtClean="0">
                <a:solidFill>
                  <a:srgbClr val="0000CC"/>
                </a:solidFill>
              </a:rPr>
              <a:t>України</a:t>
            </a:r>
            <a:r>
              <a:rPr lang="ru-RU" b="1" i="1" dirty="0" smtClean="0">
                <a:solidFill>
                  <a:srgbClr val="0000CC"/>
                </a:solidFill>
              </a:rPr>
              <a:t>,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>
                <a:solidFill>
                  <a:srgbClr val="0000CC"/>
                </a:solidFill>
              </a:rPr>
              <a:t>Гербова</a:t>
            </a:r>
            <a:r>
              <a:rPr lang="ru-RU" b="1" i="1" dirty="0" smtClean="0">
                <a:solidFill>
                  <a:srgbClr val="0000CC"/>
                </a:solidFill>
              </a:rPr>
              <a:t> </a:t>
            </a:r>
            <a:r>
              <a:rPr lang="ru-RU" b="1" i="1" dirty="0">
                <a:solidFill>
                  <a:srgbClr val="0000CC"/>
                </a:solidFill>
              </a:rPr>
              <a:t>печатка Президента </a:t>
            </a:r>
            <a:r>
              <a:rPr lang="ru-RU" b="1" i="1" dirty="0" err="1">
                <a:solidFill>
                  <a:srgbClr val="0000CC"/>
                </a:solidFill>
              </a:rPr>
              <a:t>України</a:t>
            </a:r>
            <a:r>
              <a:rPr lang="ru-RU" b="1" i="1" dirty="0" smtClean="0">
                <a:solidFill>
                  <a:srgbClr val="0000CC"/>
                </a:solidFill>
              </a:rPr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00CC"/>
                </a:solidFill>
              </a:rPr>
              <a:t>Булава </a:t>
            </a:r>
            <a:r>
              <a:rPr lang="ru-RU" b="1" i="1" dirty="0">
                <a:solidFill>
                  <a:srgbClr val="0000CC"/>
                </a:solidFill>
              </a:rPr>
              <a:t>Президента </a:t>
            </a:r>
            <a:r>
              <a:rPr lang="ru-RU" b="1" i="1" dirty="0" err="1">
                <a:solidFill>
                  <a:srgbClr val="0000CC"/>
                </a:solidFill>
              </a:rPr>
              <a:t>України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4100" name="Picture 4" descr="http://novostiua.net/uploads/posts/2014-05/1401183984_atribu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3001516" cy="2501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98419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17" y="1340768"/>
            <a:ext cx="4572000" cy="10332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Штандарт Президента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8" y="2564904"/>
            <a:ext cx="381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6056" y="1196752"/>
            <a:ext cx="4499992" cy="1052736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0000CC"/>
                </a:solidFill>
              </a:rPr>
              <a:t>Знак Президента </a:t>
            </a:r>
            <a:r>
              <a:rPr lang="ru-RU" b="1" i="1" dirty="0" err="1" smtClean="0">
                <a:solidFill>
                  <a:srgbClr val="0000CC"/>
                </a:solidFill>
              </a:rPr>
              <a:t>України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931616"/>
            <a:ext cx="3810000" cy="3076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556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1772816"/>
            <a:ext cx="39604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00CC"/>
                </a:solidFill>
              </a:rPr>
              <a:t>Булава Президента </a:t>
            </a:r>
            <a:r>
              <a:rPr lang="ru-RU" b="1" i="1" dirty="0" err="1" smtClean="0">
                <a:solidFill>
                  <a:srgbClr val="0000CC"/>
                </a:solidFill>
              </a:rPr>
              <a:t>України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412776"/>
            <a:ext cx="3384376" cy="136815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err="1" smtClean="0">
                <a:solidFill>
                  <a:srgbClr val="0000CC"/>
                </a:solidFill>
              </a:rPr>
              <a:t>Гербова</a:t>
            </a:r>
            <a:r>
              <a:rPr lang="ru-RU" b="1" i="1" dirty="0" smtClean="0">
                <a:solidFill>
                  <a:srgbClr val="0000CC"/>
                </a:solidFill>
              </a:rPr>
              <a:t> печатка Президента </a:t>
            </a:r>
            <a:r>
              <a:rPr lang="ru-RU" b="1" i="1" dirty="0" err="1" smtClean="0">
                <a:solidFill>
                  <a:srgbClr val="0000CC"/>
                </a:solidFill>
              </a:rPr>
              <a:t>України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2" y="3099877"/>
            <a:ext cx="3650383" cy="2965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104275" cy="2708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7501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852937"/>
            <a:ext cx="5688632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b="1" i="1" dirty="0" smtClean="0">
                <a:solidFill>
                  <a:srgbClr val="0000CC"/>
                </a:solidFill>
              </a:rPr>
              <a:t>Дякую за увагу!</a:t>
            </a:r>
            <a:endParaRPr lang="ru-RU" sz="6000" b="1" i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http://litceymos.ru/itbeitc/%D0%9A%D0%BE%D0%BD%D1%84%D0%BB%D1%96%D0%BA%D1%82c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25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730836" cy="416592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0000CC"/>
                </a:solidFill>
              </a:rPr>
              <a:t>Згідно</a:t>
            </a:r>
            <a:r>
              <a:rPr lang="ru-RU" dirty="0">
                <a:solidFill>
                  <a:srgbClr val="0000CC"/>
                </a:solidFill>
              </a:rPr>
              <a:t> з </a:t>
            </a:r>
            <a:r>
              <a:rPr lang="ru-RU" dirty="0" err="1">
                <a:solidFill>
                  <a:srgbClr val="0000CC"/>
                </a:solidFill>
              </a:rPr>
              <a:t>Конституцією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України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 err="1">
                <a:solidFill>
                  <a:srgbClr val="0000CC"/>
                </a:solidFill>
              </a:rPr>
              <a:t>державними</a:t>
            </a:r>
            <a:r>
              <a:rPr lang="ru-RU" dirty="0">
                <a:solidFill>
                  <a:srgbClr val="0000CC"/>
                </a:solidFill>
              </a:rPr>
              <a:t> символами </a:t>
            </a:r>
            <a:r>
              <a:rPr lang="ru-RU" dirty="0" err="1">
                <a:solidFill>
                  <a:srgbClr val="0000CC"/>
                </a:solidFill>
              </a:rPr>
              <a:t>України</a:t>
            </a:r>
            <a:r>
              <a:rPr lang="ru-RU" dirty="0">
                <a:solidFill>
                  <a:srgbClr val="0000CC"/>
                </a:solidFill>
              </a:rPr>
              <a:t> є</a:t>
            </a: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rgbClr val="0000CC"/>
                </a:solidFill>
              </a:rPr>
              <a:t>Державний</a:t>
            </a:r>
            <a:r>
              <a:rPr lang="ru-RU" i="1" dirty="0">
                <a:solidFill>
                  <a:srgbClr val="0000CC"/>
                </a:solidFill>
              </a:rPr>
              <a:t> Прапор </a:t>
            </a:r>
            <a:r>
              <a:rPr lang="ru-RU" i="1" dirty="0" err="1">
                <a:solidFill>
                  <a:srgbClr val="0000CC"/>
                </a:solidFill>
              </a:rPr>
              <a:t>України</a:t>
            </a:r>
            <a:endParaRPr lang="ru-RU" i="1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rgbClr val="0000CC"/>
                </a:solidFill>
              </a:rPr>
              <a:t>Державний</a:t>
            </a:r>
            <a:r>
              <a:rPr lang="ru-RU" i="1" dirty="0">
                <a:solidFill>
                  <a:srgbClr val="0000CC"/>
                </a:solidFill>
              </a:rPr>
              <a:t> Герб </a:t>
            </a:r>
            <a:r>
              <a:rPr lang="ru-RU" i="1" dirty="0" err="1">
                <a:solidFill>
                  <a:srgbClr val="0000CC"/>
                </a:solidFill>
              </a:rPr>
              <a:t>України</a:t>
            </a:r>
            <a:endParaRPr lang="ru-RU" i="1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rgbClr val="0000CC"/>
                </a:solidFill>
              </a:rPr>
              <a:t>Державний</a:t>
            </a:r>
            <a:r>
              <a:rPr lang="ru-RU" i="1" dirty="0">
                <a:solidFill>
                  <a:srgbClr val="0000CC"/>
                </a:solidFill>
              </a:rPr>
              <a:t> </a:t>
            </a:r>
            <a:r>
              <a:rPr lang="ru-RU" i="1" dirty="0" err="1">
                <a:solidFill>
                  <a:srgbClr val="0000CC"/>
                </a:solidFill>
              </a:rPr>
              <a:t>Гімн</a:t>
            </a:r>
            <a:r>
              <a:rPr lang="ru-RU" i="1" dirty="0">
                <a:solidFill>
                  <a:srgbClr val="0000CC"/>
                </a:solidFill>
              </a:rPr>
              <a:t> </a:t>
            </a:r>
            <a:r>
              <a:rPr lang="ru-RU" i="1" dirty="0" err="1">
                <a:solidFill>
                  <a:srgbClr val="0000CC"/>
                </a:solidFill>
              </a:rPr>
              <a:t>України</a:t>
            </a:r>
            <a:endParaRPr lang="ru-RU" i="1" dirty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rgbClr val="0000CC"/>
                </a:solidFill>
              </a:rPr>
              <a:t>Державні</a:t>
            </a:r>
            <a:r>
              <a:rPr lang="ru-RU" i="1" dirty="0">
                <a:solidFill>
                  <a:srgbClr val="0000CC"/>
                </a:solidFill>
              </a:rPr>
              <a:t> </a:t>
            </a:r>
            <a:r>
              <a:rPr lang="ru-RU" i="1" dirty="0" err="1">
                <a:solidFill>
                  <a:srgbClr val="0000CC"/>
                </a:solidFill>
              </a:rPr>
              <a:t>символи</a:t>
            </a:r>
            <a:r>
              <a:rPr lang="ru-RU" i="1" dirty="0">
                <a:solidFill>
                  <a:srgbClr val="0000CC"/>
                </a:solidFill>
              </a:rPr>
              <a:t> Президента </a:t>
            </a:r>
            <a:r>
              <a:rPr lang="ru-RU" i="1" dirty="0" err="1">
                <a:solidFill>
                  <a:srgbClr val="0000CC"/>
                </a:solidFill>
              </a:rPr>
              <a:t>України</a:t>
            </a:r>
            <a:r>
              <a:rPr lang="ru-RU" dirty="0"/>
              <a:t>.</a:t>
            </a:r>
          </a:p>
        </p:txBody>
      </p:sp>
      <p:pic>
        <p:nvPicPr>
          <p:cNvPr id="16386" name="Picture 2" descr="Картинки по запросу символіка україни картинки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933056"/>
            <a:ext cx="4429125" cy="2733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1942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583" y="319871"/>
            <a:ext cx="8686800" cy="838200"/>
          </a:xfrm>
        </p:spPr>
        <p:txBody>
          <a:bodyPr/>
          <a:lstStyle/>
          <a:p>
            <a:r>
              <a:rPr lang="ru-RU" b="1" dirty="0" err="1">
                <a:solidFill>
                  <a:srgbClr val="0000CC"/>
                </a:solidFill>
              </a:rPr>
              <a:t>Державний</a:t>
            </a:r>
            <a:r>
              <a:rPr lang="ru-RU" b="1" dirty="0">
                <a:solidFill>
                  <a:srgbClr val="0000CC"/>
                </a:solidFill>
              </a:rPr>
              <a:t> Прапор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3714622" cy="3185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00CC"/>
                </a:solidFill>
              </a:rPr>
              <a:t>Державний</a:t>
            </a:r>
            <a:r>
              <a:rPr lang="ru-RU" dirty="0">
                <a:solidFill>
                  <a:srgbClr val="0000CC"/>
                </a:solidFill>
              </a:rPr>
              <a:t> Прапор </a:t>
            </a:r>
            <a:r>
              <a:rPr lang="ru-RU" dirty="0" err="1">
                <a:solidFill>
                  <a:srgbClr val="0000CC"/>
                </a:solidFill>
              </a:rPr>
              <a:t>України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був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затверджений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Постановою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Верховної</a:t>
            </a:r>
            <a:r>
              <a:rPr lang="ru-RU" dirty="0">
                <a:solidFill>
                  <a:srgbClr val="0000CC"/>
                </a:solidFill>
              </a:rPr>
              <a:t> Ради </a:t>
            </a:r>
            <a:r>
              <a:rPr lang="ru-RU" dirty="0" smtClean="0">
                <a:solidFill>
                  <a:srgbClr val="0000CC"/>
                </a:solidFill>
              </a:rPr>
              <a:t>                 28 </a:t>
            </a:r>
            <a:r>
              <a:rPr lang="ru-RU" dirty="0" err="1">
                <a:solidFill>
                  <a:srgbClr val="0000CC"/>
                </a:solidFill>
              </a:rPr>
              <a:t>січня</a:t>
            </a:r>
            <a:r>
              <a:rPr lang="ru-RU" dirty="0">
                <a:solidFill>
                  <a:srgbClr val="0000CC"/>
                </a:solidFill>
              </a:rPr>
              <a:t> 1992 </a:t>
            </a:r>
            <a:r>
              <a:rPr lang="ru-RU" dirty="0" smtClean="0">
                <a:solidFill>
                  <a:srgbClr val="0000CC"/>
                </a:solidFill>
              </a:rPr>
              <a:t>року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496277" cy="299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7504" y="4437112"/>
            <a:ext cx="9217024" cy="2420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</a:rPr>
              <a:t>і </a:t>
            </a:r>
            <a:r>
              <a:rPr lang="ru-RU" dirty="0" err="1" smtClean="0">
                <a:solidFill>
                  <a:srgbClr val="0000CC"/>
                </a:solidFill>
              </a:rPr>
              <a:t>являє</a:t>
            </a:r>
            <a:r>
              <a:rPr lang="ru-RU" dirty="0" smtClean="0">
                <a:solidFill>
                  <a:srgbClr val="0000CC"/>
                </a:solidFill>
              </a:rPr>
              <a:t> собою стяг </a:t>
            </a:r>
            <a:r>
              <a:rPr lang="ru-RU" dirty="0" err="1" smtClean="0">
                <a:solidFill>
                  <a:srgbClr val="0000CC"/>
                </a:solidFill>
              </a:rPr>
              <a:t>із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двох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рівновеликих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горизонтальних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смуг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синього</a:t>
            </a:r>
            <a:r>
              <a:rPr lang="ru-RU" dirty="0" smtClean="0">
                <a:solidFill>
                  <a:srgbClr val="0000CC"/>
                </a:solidFill>
              </a:rPr>
              <a:t> і </a:t>
            </a:r>
            <a:r>
              <a:rPr lang="ru-RU" dirty="0" err="1" smtClean="0">
                <a:solidFill>
                  <a:srgbClr val="0000CC"/>
                </a:solidFill>
              </a:rPr>
              <a:t>жовтого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кольорів</a:t>
            </a:r>
            <a:r>
              <a:rPr lang="ru-RU" dirty="0" smtClean="0">
                <a:solidFill>
                  <a:srgbClr val="0000CC"/>
                </a:solidFill>
              </a:rPr>
              <a:t>. </a:t>
            </a:r>
            <a:r>
              <a:rPr lang="ru-RU" dirty="0" err="1" smtClean="0">
                <a:solidFill>
                  <a:srgbClr val="0000CC"/>
                </a:solidFill>
              </a:rPr>
              <a:t>Співвідношення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сторін</a:t>
            </a:r>
            <a:r>
              <a:rPr lang="ru-RU" dirty="0" smtClean="0">
                <a:solidFill>
                  <a:srgbClr val="0000CC"/>
                </a:solidFill>
              </a:rPr>
              <a:t> 2:3 (</a:t>
            </a:r>
            <a:r>
              <a:rPr lang="ru-RU" dirty="0" err="1" smtClean="0">
                <a:solidFill>
                  <a:srgbClr val="0000CC"/>
                </a:solidFill>
              </a:rPr>
              <a:t>висота:ширина</a:t>
            </a:r>
            <a:r>
              <a:rPr lang="ru-RU" dirty="0" smtClean="0">
                <a:solidFill>
                  <a:srgbClr val="0000CC"/>
                </a:solidFill>
              </a:rPr>
              <a:t>). </a:t>
            </a:r>
            <a:r>
              <a:rPr lang="ru-RU" dirty="0" err="1" smtClean="0">
                <a:solidFill>
                  <a:srgbClr val="0000CC"/>
                </a:solidFill>
              </a:rPr>
              <a:t>Офіційним</a:t>
            </a:r>
            <a:r>
              <a:rPr lang="ru-RU" dirty="0" smtClean="0">
                <a:solidFill>
                  <a:srgbClr val="0000CC"/>
                </a:solidFill>
              </a:rPr>
              <a:t> днем державного прапору є 23 </a:t>
            </a:r>
            <a:r>
              <a:rPr lang="ru-RU" dirty="0" err="1" smtClean="0">
                <a:solidFill>
                  <a:srgbClr val="0000CC"/>
                </a:solidFill>
              </a:rPr>
              <a:t>серпня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6710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-22060" y="4941168"/>
            <a:ext cx="9367669" cy="1916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00CC"/>
                </a:solidFill>
              </a:rPr>
              <a:t>У </a:t>
            </a:r>
            <a:r>
              <a:rPr lang="ru-RU" sz="2800" b="1" dirty="0" err="1" smtClean="0">
                <a:solidFill>
                  <a:srgbClr val="0000CC"/>
                </a:solidFill>
              </a:rPr>
              <a:t>період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створення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Народної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Республіки</a:t>
            </a:r>
            <a:r>
              <a:rPr lang="ru-RU" sz="2800" b="1" dirty="0" smtClean="0">
                <a:solidFill>
                  <a:srgbClr val="0000CC"/>
                </a:solidFill>
              </a:rPr>
              <a:t>                   22 </a:t>
            </a:r>
            <a:r>
              <a:rPr lang="ru-RU" sz="2800" b="1" dirty="0" err="1" smtClean="0">
                <a:solidFill>
                  <a:srgbClr val="0000CC"/>
                </a:solidFill>
              </a:rPr>
              <a:t>березня</a:t>
            </a:r>
            <a:r>
              <a:rPr lang="ru-RU" sz="2800" b="1" dirty="0" smtClean="0">
                <a:solidFill>
                  <a:srgbClr val="0000CC"/>
                </a:solidFill>
              </a:rPr>
              <a:t> 1918 р. Центральна Рада </a:t>
            </a:r>
            <a:r>
              <a:rPr lang="ru-RU" sz="2800" b="1" dirty="0" err="1" smtClean="0">
                <a:solidFill>
                  <a:srgbClr val="0000CC"/>
                </a:solidFill>
              </a:rPr>
              <a:t>ухвалила</a:t>
            </a:r>
            <a:r>
              <a:rPr lang="ru-RU" sz="2800" b="1" dirty="0" smtClean="0">
                <a:solidFill>
                  <a:srgbClr val="0000CC"/>
                </a:solidFill>
              </a:rPr>
              <a:t> Закон про </a:t>
            </a:r>
            <a:r>
              <a:rPr lang="ru-RU" sz="2800" b="1" dirty="0" err="1" smtClean="0">
                <a:solidFill>
                  <a:srgbClr val="0000CC"/>
                </a:solidFill>
              </a:rPr>
              <a:t>Державний</a:t>
            </a:r>
            <a:r>
              <a:rPr lang="ru-RU" sz="2800" b="1" dirty="0" smtClean="0">
                <a:solidFill>
                  <a:srgbClr val="0000CC"/>
                </a:solidFill>
              </a:rPr>
              <a:t> прапор </a:t>
            </a:r>
            <a:r>
              <a:rPr lang="ru-RU" sz="2800" b="1" dirty="0" err="1" smtClean="0">
                <a:solidFill>
                  <a:srgbClr val="0000CC"/>
                </a:solidFill>
              </a:rPr>
              <a:t>республіки</a:t>
            </a:r>
            <a:r>
              <a:rPr lang="ru-RU" sz="2800" b="1" dirty="0" smtClean="0">
                <a:solidFill>
                  <a:srgbClr val="0000CC"/>
                </a:solidFill>
              </a:rPr>
              <a:t>, затвердивши </a:t>
            </a:r>
            <a:r>
              <a:rPr lang="ru-RU" sz="2800" b="1" dirty="0" err="1" smtClean="0">
                <a:solidFill>
                  <a:srgbClr val="0000CC"/>
                </a:solidFill>
              </a:rPr>
              <a:t>жовто-блакитний</a:t>
            </a:r>
            <a:r>
              <a:rPr lang="ru-RU" sz="2800" b="1" dirty="0" smtClean="0">
                <a:solidFill>
                  <a:srgbClr val="0000CC"/>
                </a:solidFill>
              </a:rPr>
              <a:t> прапор </a:t>
            </a:r>
            <a:r>
              <a:rPr lang="ru-RU" sz="2800" b="1" dirty="0" err="1" smtClean="0">
                <a:solidFill>
                  <a:srgbClr val="0000CC"/>
                </a:solidFill>
              </a:rPr>
              <a:t>її</a:t>
            </a:r>
            <a:r>
              <a:rPr lang="ru-RU" sz="2800" b="1" dirty="0" smtClean="0">
                <a:solidFill>
                  <a:srgbClr val="0000CC"/>
                </a:solidFill>
              </a:rPr>
              <a:t> символом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23520" y="1052736"/>
            <a:ext cx="4320480" cy="324035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sz="3000" b="1" dirty="0" err="1" smtClean="0">
                <a:solidFill>
                  <a:srgbClr val="0000CC"/>
                </a:solidFill>
              </a:rPr>
              <a:t>Синьо-жовті</a:t>
            </a:r>
            <a:r>
              <a:rPr lang="ru-RU" sz="3000" b="1" dirty="0" smtClean="0">
                <a:solidFill>
                  <a:srgbClr val="0000CC"/>
                </a:solidFill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</a:rPr>
              <a:t>поєднання</a:t>
            </a:r>
            <a:r>
              <a:rPr lang="ru-RU" sz="3000" b="1" dirty="0" smtClean="0">
                <a:solidFill>
                  <a:srgbClr val="0000CC"/>
                </a:solidFill>
              </a:rPr>
              <a:t> в </a:t>
            </a:r>
            <a:r>
              <a:rPr lang="ru-RU" sz="3000" b="1" dirty="0" err="1" smtClean="0">
                <a:solidFill>
                  <a:srgbClr val="0000CC"/>
                </a:solidFill>
              </a:rPr>
              <a:t>прапорі</a:t>
            </a:r>
            <a:r>
              <a:rPr lang="ru-RU" sz="3000" b="1" dirty="0" smtClean="0">
                <a:solidFill>
                  <a:srgbClr val="0000CC"/>
                </a:solidFill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</a:rPr>
              <a:t>отримали</a:t>
            </a:r>
            <a:r>
              <a:rPr lang="ru-RU" sz="3000" b="1" dirty="0" smtClean="0">
                <a:solidFill>
                  <a:srgbClr val="0000CC"/>
                </a:solidFill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</a:rPr>
              <a:t>логічне</a:t>
            </a:r>
            <a:r>
              <a:rPr lang="ru-RU" sz="3000" b="1" dirty="0" smtClean="0">
                <a:solidFill>
                  <a:srgbClr val="0000CC"/>
                </a:solidFill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</a:rPr>
              <a:t>тлумачення</a:t>
            </a:r>
            <a:r>
              <a:rPr lang="ru-RU" sz="3000" b="1" dirty="0" smtClean="0">
                <a:solidFill>
                  <a:srgbClr val="0000CC"/>
                </a:solidFill>
              </a:rPr>
              <a:t> як </a:t>
            </a:r>
            <a:r>
              <a:rPr lang="ru-RU" sz="3000" b="1" dirty="0" err="1" smtClean="0">
                <a:solidFill>
                  <a:srgbClr val="0000CC"/>
                </a:solidFill>
              </a:rPr>
              <a:t>національні</a:t>
            </a:r>
            <a:r>
              <a:rPr lang="ru-RU" sz="3000" b="1" dirty="0" smtClean="0">
                <a:solidFill>
                  <a:srgbClr val="0000CC"/>
                </a:solidFill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</a:rPr>
              <a:t>кольори</a:t>
            </a:r>
            <a:r>
              <a:rPr lang="ru-RU" sz="3000" b="1" dirty="0" smtClean="0">
                <a:solidFill>
                  <a:srgbClr val="0000CC"/>
                </a:solidFill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</a:rPr>
              <a:t>українського</a:t>
            </a:r>
            <a:r>
              <a:rPr lang="ru-RU" sz="3000" b="1" dirty="0" smtClean="0">
                <a:solidFill>
                  <a:srgbClr val="0000CC"/>
                </a:solidFill>
              </a:rPr>
              <a:t> народу у </a:t>
            </a:r>
            <a:r>
              <a:rPr lang="en-US" sz="3000" b="1" dirty="0" smtClean="0">
                <a:solidFill>
                  <a:srgbClr val="0000CC"/>
                </a:solidFill>
              </a:rPr>
              <a:t>XIX – </a:t>
            </a:r>
            <a:r>
              <a:rPr lang="ru-RU" sz="3000" b="1" dirty="0" smtClean="0">
                <a:solidFill>
                  <a:srgbClr val="0000CC"/>
                </a:solidFill>
              </a:rPr>
              <a:t>на початку </a:t>
            </a:r>
            <a:r>
              <a:rPr lang="ru-RU" sz="3000" b="1" dirty="0" smtClean="0">
                <a:solidFill>
                  <a:srgbClr val="0000CC"/>
                </a:solidFill>
              </a:rPr>
              <a:t>                        ХХ </a:t>
            </a:r>
            <a:r>
              <a:rPr lang="ru-RU" sz="3000" b="1" dirty="0" smtClean="0">
                <a:solidFill>
                  <a:srgbClr val="0000CC"/>
                </a:solidFill>
              </a:rPr>
              <a:t>стол</a:t>
            </a:r>
            <a:r>
              <a:rPr lang="uk-UA" sz="3000" b="1" dirty="0" smtClean="0">
                <a:solidFill>
                  <a:srgbClr val="0000CC"/>
                </a:solidFill>
              </a:rPr>
              <a:t>і</a:t>
            </a:r>
            <a:r>
              <a:rPr lang="ru-RU" sz="3000" b="1" dirty="0" err="1" smtClean="0">
                <a:solidFill>
                  <a:srgbClr val="0000CC"/>
                </a:solidFill>
              </a:rPr>
              <a:t>ть</a:t>
            </a:r>
            <a:r>
              <a:rPr lang="ru-RU" sz="3000" b="1" dirty="0" smtClean="0">
                <a:solidFill>
                  <a:srgbClr val="0000CC"/>
                </a:solidFill>
              </a:rPr>
              <a:t>: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>
                <a:solidFill>
                  <a:srgbClr val="0000CC"/>
                </a:solidFill>
              </a:rPr>
              <a:t>синій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>
                <a:solidFill>
                  <a:srgbClr val="0000CC"/>
                </a:solidFill>
              </a:rPr>
              <a:t>колір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endParaRPr lang="ru-RU" sz="3000" b="1" dirty="0" smtClean="0">
              <a:solidFill>
                <a:srgbClr val="0000CC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80387" y="4077072"/>
            <a:ext cx="8863613" cy="93610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err="1" smtClean="0">
                <a:solidFill>
                  <a:srgbClr val="0000CC"/>
                </a:solidFill>
              </a:rPr>
              <a:t>символізував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мирне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безкрайнє</a:t>
            </a:r>
            <a:r>
              <a:rPr lang="ru-RU" sz="2800" b="1" dirty="0" smtClean="0">
                <a:solidFill>
                  <a:srgbClr val="0000CC"/>
                </a:solidFill>
              </a:rPr>
              <a:t> небо, а </a:t>
            </a:r>
            <a:r>
              <a:rPr lang="ru-RU" sz="2800" b="1" dirty="0" err="1" smtClean="0">
                <a:solidFill>
                  <a:srgbClr val="0000CC"/>
                </a:solidFill>
              </a:rPr>
              <a:t>жовтий</a:t>
            </a:r>
            <a:r>
              <a:rPr lang="ru-RU" sz="2800" b="1" dirty="0" smtClean="0">
                <a:solidFill>
                  <a:srgbClr val="0000CC"/>
                </a:solidFill>
              </a:rPr>
              <a:t> – </a:t>
            </a:r>
            <a:r>
              <a:rPr lang="ru-RU" sz="2800" b="1" dirty="0" err="1" smtClean="0">
                <a:solidFill>
                  <a:srgbClr val="0000CC"/>
                </a:solidFill>
              </a:rPr>
              <a:t>стиглі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пшеничні</a:t>
            </a:r>
            <a:r>
              <a:rPr lang="ru-RU" sz="2800" b="1" dirty="0" smtClean="0">
                <a:solidFill>
                  <a:srgbClr val="0000CC"/>
                </a:solidFill>
              </a:rPr>
              <a:t> лани як символ достатку</a:t>
            </a:r>
            <a:r>
              <a:rPr lang="ru-RU" sz="2700" dirty="0" smtClean="0"/>
              <a:t>.</a:t>
            </a:r>
          </a:p>
        </p:txBody>
      </p:sp>
      <p:pic>
        <p:nvPicPr>
          <p:cNvPr id="14340" name="Picture 4" descr="http://uct.artkavun.kherson.ua/files/Image/news/120823/prap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396277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4914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12976"/>
            <a:ext cx="8028384" cy="364502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rgbClr val="0000CC"/>
                </a:solidFill>
              </a:rPr>
              <a:t>13 листопада 1918 р. </a:t>
            </a:r>
            <a:r>
              <a:rPr lang="ru-RU" b="1" dirty="0" err="1">
                <a:solidFill>
                  <a:srgbClr val="0000CC"/>
                </a:solidFill>
              </a:rPr>
              <a:t>синьо-жовтий</a:t>
            </a:r>
            <a:r>
              <a:rPr lang="ru-RU" b="1" dirty="0">
                <a:solidFill>
                  <a:srgbClr val="0000CC"/>
                </a:solidFill>
              </a:rPr>
              <a:t> прапор став </a:t>
            </a:r>
            <a:r>
              <a:rPr lang="ru-RU" b="1" dirty="0" err="1">
                <a:solidFill>
                  <a:srgbClr val="0000CC"/>
                </a:solidFill>
              </a:rPr>
              <a:t>державним</a:t>
            </a:r>
            <a:r>
              <a:rPr lang="ru-RU" b="1" dirty="0">
                <a:solidFill>
                  <a:srgbClr val="0000CC"/>
                </a:solidFill>
              </a:rPr>
              <a:t> символом і </a:t>
            </a:r>
            <a:r>
              <a:rPr lang="ru-RU" b="1" dirty="0" err="1">
                <a:solidFill>
                  <a:srgbClr val="0000CC"/>
                </a:solidFill>
              </a:rPr>
              <a:t>Західноукраїнської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Народної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Республіки</a:t>
            </a:r>
            <a:r>
              <a:rPr lang="ru-RU" b="1" dirty="0">
                <a:solidFill>
                  <a:srgbClr val="0000CC"/>
                </a:solidFill>
              </a:rPr>
              <a:t> (ЗУНР). </a:t>
            </a:r>
            <a:r>
              <a:rPr lang="ru-RU" b="1" dirty="0" err="1">
                <a:solidFill>
                  <a:srgbClr val="0000CC"/>
                </a:solidFill>
              </a:rPr>
              <a:t>Його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було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затверджено</a:t>
            </a:r>
            <a:r>
              <a:rPr lang="ru-RU" b="1" dirty="0">
                <a:solidFill>
                  <a:srgbClr val="0000CC"/>
                </a:solidFill>
              </a:rPr>
              <a:t> на </a:t>
            </a:r>
            <a:r>
              <a:rPr lang="ru-RU" b="1" dirty="0" err="1">
                <a:solidFill>
                  <a:srgbClr val="0000CC"/>
                </a:solidFill>
              </a:rPr>
              <a:t>Прикарпатській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Русі</a:t>
            </a:r>
            <a:r>
              <a:rPr lang="ru-RU" b="1" dirty="0">
                <a:solidFill>
                  <a:srgbClr val="0000CC"/>
                </a:solidFill>
              </a:rPr>
              <a:t>, а у 1939-му – в </a:t>
            </a:r>
            <a:r>
              <a:rPr lang="ru-RU" b="1" dirty="0" err="1">
                <a:solidFill>
                  <a:srgbClr val="0000CC"/>
                </a:solidFill>
              </a:rPr>
              <a:t>Карпатській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Україні</a:t>
            </a:r>
            <a:r>
              <a:rPr lang="ru-RU" b="1" dirty="0">
                <a:solidFill>
                  <a:srgbClr val="0000CC"/>
                </a:solidFill>
              </a:rPr>
              <a:t>. </a:t>
            </a:r>
            <a:r>
              <a:rPr lang="ru-RU" b="1" dirty="0" err="1">
                <a:solidFill>
                  <a:srgbClr val="0000CC"/>
                </a:solidFill>
              </a:rPr>
              <a:t>Під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цим</a:t>
            </a:r>
            <a:r>
              <a:rPr lang="ru-RU" b="1" dirty="0">
                <a:solidFill>
                  <a:srgbClr val="0000CC"/>
                </a:solidFill>
              </a:rPr>
              <a:t> прапором </a:t>
            </a:r>
            <a:r>
              <a:rPr lang="ru-RU" b="1" dirty="0" err="1">
                <a:solidFill>
                  <a:srgbClr val="0000CC"/>
                </a:solidFill>
              </a:rPr>
              <a:t>населення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Західної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зустрічало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Червону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армію</a:t>
            </a:r>
            <a:r>
              <a:rPr lang="ru-RU" b="1" dirty="0">
                <a:solidFill>
                  <a:srgbClr val="0000CC"/>
                </a:solidFill>
              </a:rPr>
              <a:t> у </a:t>
            </a:r>
            <a:r>
              <a:rPr lang="ru-RU" b="1" dirty="0" err="1">
                <a:solidFill>
                  <a:srgbClr val="0000CC"/>
                </a:solidFill>
              </a:rPr>
              <a:t>вересні</a:t>
            </a:r>
            <a:r>
              <a:rPr lang="ru-RU" b="1" dirty="0">
                <a:solidFill>
                  <a:srgbClr val="0000CC"/>
                </a:solidFill>
              </a:rPr>
              <a:t> 1939 року.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rgbClr val="0000CC"/>
                </a:solidFill>
              </a:rPr>
              <a:t>За </a:t>
            </a:r>
            <a:r>
              <a:rPr lang="ru-RU" b="1" dirty="0" err="1">
                <a:solidFill>
                  <a:srgbClr val="0000CC"/>
                </a:solidFill>
              </a:rPr>
              <a:t>часів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радянської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влади</a:t>
            </a:r>
            <a:r>
              <a:rPr lang="ru-RU" b="1" dirty="0">
                <a:solidFill>
                  <a:srgbClr val="0000CC"/>
                </a:solidFill>
              </a:rPr>
              <a:t> в УРСР </a:t>
            </a:r>
            <a:r>
              <a:rPr lang="ru-RU" b="1" dirty="0" err="1">
                <a:solidFill>
                  <a:srgbClr val="0000CC"/>
                </a:solidFill>
              </a:rPr>
              <a:t>жовто-блакитна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символіка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українського</a:t>
            </a:r>
            <a:r>
              <a:rPr lang="ru-RU" b="1" dirty="0">
                <a:solidFill>
                  <a:srgbClr val="0000CC"/>
                </a:solidFill>
              </a:rPr>
              <a:t> прапора (як і знак </a:t>
            </a:r>
            <a:r>
              <a:rPr lang="ru-RU" b="1" dirty="0" err="1">
                <a:solidFill>
                  <a:srgbClr val="0000CC"/>
                </a:solidFill>
              </a:rPr>
              <a:t>тризуба</a:t>
            </a:r>
            <a:r>
              <a:rPr lang="ru-RU" b="1" dirty="0">
                <a:solidFill>
                  <a:srgbClr val="0000CC"/>
                </a:solidFill>
              </a:rPr>
              <a:t>) </a:t>
            </a:r>
            <a:r>
              <a:rPr lang="ru-RU" b="1" dirty="0" err="1">
                <a:solidFill>
                  <a:srgbClr val="0000CC"/>
                </a:solidFill>
              </a:rPr>
              <a:t>була</a:t>
            </a:r>
            <a:r>
              <a:rPr lang="ru-RU" b="1" dirty="0">
                <a:solidFill>
                  <a:srgbClr val="0000CC"/>
                </a:solidFill>
              </a:rPr>
              <a:t> заборонена, а будь-</a:t>
            </a:r>
            <a:r>
              <a:rPr lang="ru-RU" b="1" dirty="0" err="1">
                <a:solidFill>
                  <a:srgbClr val="0000CC"/>
                </a:solidFill>
              </a:rPr>
              <a:t>які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її</a:t>
            </a:r>
            <a:r>
              <a:rPr lang="ru-RU" b="1" dirty="0">
                <a:solidFill>
                  <a:srgbClr val="0000CC"/>
                </a:solidFill>
              </a:rPr>
              <a:t> прояви та </a:t>
            </a:r>
            <a:r>
              <a:rPr lang="ru-RU" b="1" dirty="0" err="1">
                <a:solidFill>
                  <a:srgbClr val="0000CC"/>
                </a:solidFill>
              </a:rPr>
              <a:t>відображення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переслідувалися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владою</a:t>
            </a:r>
            <a:r>
              <a:rPr lang="ru-RU" b="1" dirty="0">
                <a:solidFill>
                  <a:srgbClr val="0000CC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13314" name="Picture 2" descr="http://wallpaperscraft.ru/image/flag_ukrainy_trizub_93170_602x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797946" cy="2701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38027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604448" cy="2471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 err="1">
                <a:solidFill>
                  <a:srgbClr val="0000CC"/>
                </a:solidFill>
              </a:rPr>
              <a:t>Найбільш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поширене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трактування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прапора  </a:t>
            </a:r>
            <a:r>
              <a:rPr lang="ru-RU" b="1" dirty="0" err="1" smtClean="0">
                <a:solidFill>
                  <a:srgbClr val="0000CC"/>
                </a:solidFill>
              </a:rPr>
              <a:t>України</a:t>
            </a:r>
            <a:r>
              <a:rPr lang="ru-RU" b="1" dirty="0" smtClean="0">
                <a:solidFill>
                  <a:srgbClr val="0000CC"/>
                </a:solidFill>
              </a:rPr>
              <a:t> – </a:t>
            </a:r>
            <a:r>
              <a:rPr lang="ru-RU" b="1" dirty="0" err="1">
                <a:solidFill>
                  <a:srgbClr val="0000CC"/>
                </a:solidFill>
              </a:rPr>
              <a:t>блакитне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Українське</a:t>
            </a:r>
            <a:r>
              <a:rPr lang="ru-RU" b="1" dirty="0">
                <a:solidFill>
                  <a:srgbClr val="0000CC"/>
                </a:solidFill>
              </a:rPr>
              <a:t> небо над ланами золотого </a:t>
            </a:r>
            <a:r>
              <a:rPr lang="ru-RU" b="1" dirty="0" err="1">
                <a:solidFill>
                  <a:srgbClr val="0000CC"/>
                </a:solidFill>
              </a:rPr>
              <a:t>збіжжя</a:t>
            </a:r>
            <a:r>
              <a:rPr lang="ru-RU" b="1" dirty="0" smtClean="0">
                <a:solidFill>
                  <a:srgbClr val="0000CC"/>
                </a:solidFill>
              </a:rPr>
              <a:t>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2294" name="Picture 6" descr="http://www.poetryclub.com.ua/upload/poem_all/00592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907490" cy="3692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7699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00CC"/>
                </a:solidFill>
              </a:rPr>
              <a:t>Державний</a:t>
            </a:r>
            <a:r>
              <a:rPr lang="ru-RU" b="1" dirty="0">
                <a:solidFill>
                  <a:srgbClr val="0000CC"/>
                </a:solidFill>
              </a:rPr>
              <a:t> Герб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3888432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Великий </a:t>
            </a:r>
            <a:r>
              <a:rPr lang="ru-RU" b="1" dirty="0" err="1">
                <a:solidFill>
                  <a:srgbClr val="0000CC"/>
                </a:solidFill>
              </a:rPr>
              <a:t>Державний</a:t>
            </a:r>
            <a:r>
              <a:rPr lang="ru-RU" b="1" dirty="0">
                <a:solidFill>
                  <a:srgbClr val="0000CC"/>
                </a:solidFill>
              </a:rPr>
              <a:t> Герб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згідно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із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статтею</a:t>
            </a:r>
            <a:r>
              <a:rPr lang="ru-RU" b="1" dirty="0">
                <a:solidFill>
                  <a:srgbClr val="0000CC"/>
                </a:solidFill>
              </a:rPr>
              <a:t> 20 </a:t>
            </a:r>
            <a:r>
              <a:rPr lang="ru-RU" b="1" dirty="0" err="1">
                <a:solidFill>
                  <a:srgbClr val="0000CC"/>
                </a:solidFill>
              </a:rPr>
              <a:t>Конституції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встановлюється</a:t>
            </a:r>
            <a:r>
              <a:rPr lang="ru-RU" b="1" dirty="0">
                <a:solidFill>
                  <a:srgbClr val="0000CC"/>
                </a:solidFill>
              </a:rPr>
              <a:t> з </a:t>
            </a:r>
            <a:r>
              <a:rPr lang="ru-RU" b="1" dirty="0" err="1">
                <a:solidFill>
                  <a:srgbClr val="0000CC"/>
                </a:solidFill>
              </a:rPr>
              <a:t>урахуванням</a:t>
            </a:r>
            <a:r>
              <a:rPr lang="ru-RU" b="1" dirty="0">
                <a:solidFill>
                  <a:srgbClr val="0000CC"/>
                </a:solidFill>
              </a:rPr>
              <a:t> малого Державного Герба, як </a:t>
            </a:r>
            <a:r>
              <a:rPr lang="ru-RU" b="1" dirty="0" err="1">
                <a:solidFill>
                  <a:srgbClr val="0000CC"/>
                </a:solidFill>
              </a:rPr>
              <a:t>його</a:t>
            </a:r>
            <a:r>
              <a:rPr lang="ru-RU" b="1" dirty="0">
                <a:solidFill>
                  <a:srgbClr val="0000CC"/>
                </a:solidFill>
              </a:rPr>
              <a:t> головного </a:t>
            </a:r>
            <a:r>
              <a:rPr lang="ru-RU" b="1" dirty="0" err="1">
                <a:solidFill>
                  <a:srgbClr val="0000CC"/>
                </a:solidFill>
              </a:rPr>
              <a:t>елемента</a:t>
            </a:r>
            <a:r>
              <a:rPr lang="ru-RU" b="1" dirty="0">
                <a:solidFill>
                  <a:srgbClr val="0000CC"/>
                </a:solidFill>
              </a:rPr>
              <a:t>, і герба </a:t>
            </a:r>
            <a:r>
              <a:rPr lang="ru-RU" b="1" dirty="0" err="1">
                <a:solidFill>
                  <a:srgbClr val="0000CC"/>
                </a:solidFill>
              </a:rPr>
              <a:t>Війська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Запорізького</a:t>
            </a:r>
            <a:r>
              <a:rPr lang="ru-RU" b="1" dirty="0">
                <a:solidFill>
                  <a:srgbClr val="0000CC"/>
                </a:solidFill>
              </a:rPr>
              <a:t>, і </a:t>
            </a:r>
            <a:r>
              <a:rPr lang="ru-RU" b="1" dirty="0" err="1">
                <a:solidFill>
                  <a:srgbClr val="0000CC"/>
                </a:solidFill>
              </a:rPr>
              <a:t>затверджується</a:t>
            </a:r>
            <a:r>
              <a:rPr lang="ru-RU" b="1" dirty="0">
                <a:solidFill>
                  <a:srgbClr val="0000CC"/>
                </a:solidFill>
              </a:rPr>
              <a:t> не </a:t>
            </a:r>
            <a:r>
              <a:rPr lang="ru-RU" b="1" dirty="0" err="1">
                <a:solidFill>
                  <a:srgbClr val="0000CC"/>
                </a:solidFill>
              </a:rPr>
              <a:t>менше</a:t>
            </a:r>
            <a:r>
              <a:rPr lang="ru-RU" b="1" dirty="0">
                <a:solidFill>
                  <a:srgbClr val="0000CC"/>
                </a:solidFill>
              </a:rPr>
              <a:t> як </a:t>
            </a:r>
            <a:r>
              <a:rPr lang="ru-RU" b="1" dirty="0" err="1">
                <a:solidFill>
                  <a:srgbClr val="0000CC"/>
                </a:solidFill>
              </a:rPr>
              <a:t>двома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третинами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від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конституційного</a:t>
            </a:r>
            <a:r>
              <a:rPr lang="ru-RU" b="1" dirty="0">
                <a:solidFill>
                  <a:srgbClr val="0000CC"/>
                </a:solidFill>
              </a:rPr>
              <a:t> складу </a:t>
            </a:r>
            <a:r>
              <a:rPr lang="ru-RU" b="1" dirty="0" err="1">
                <a:solidFill>
                  <a:srgbClr val="0000CC"/>
                </a:solidFill>
              </a:rPr>
              <a:t>Верховної</a:t>
            </a:r>
            <a:r>
              <a:rPr lang="ru-RU" b="1" dirty="0">
                <a:solidFill>
                  <a:srgbClr val="0000CC"/>
                </a:solidFill>
              </a:rPr>
              <a:t> Ради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57" y="1340768"/>
            <a:ext cx="4868443" cy="4536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7712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fa.gov.ua/mediafiles/sites/rostov/images/news/rozshufr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642104" cy="583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635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4510639" cy="47565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19 лютого 1992 р. Верховною Радою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ухвалена</a:t>
            </a:r>
            <a:r>
              <a:rPr lang="ru-RU" b="1" dirty="0">
                <a:solidFill>
                  <a:srgbClr val="0000CC"/>
                </a:solidFill>
              </a:rPr>
              <a:t> постанова "Про </a:t>
            </a:r>
            <a:r>
              <a:rPr lang="ru-RU" b="1" dirty="0" err="1">
                <a:solidFill>
                  <a:srgbClr val="0000CC"/>
                </a:solidFill>
              </a:rPr>
              <a:t>Державний</a:t>
            </a:r>
            <a:r>
              <a:rPr lang="ru-RU" b="1" dirty="0">
                <a:solidFill>
                  <a:srgbClr val="0000CC"/>
                </a:solidFill>
              </a:rPr>
              <a:t> Герб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", </a:t>
            </a:r>
            <a:r>
              <a:rPr lang="ru-RU" b="1" dirty="0" err="1">
                <a:solidFill>
                  <a:srgbClr val="0000CC"/>
                </a:solidFill>
              </a:rPr>
              <a:t>якою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було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затверджено</a:t>
            </a:r>
            <a:r>
              <a:rPr lang="ru-RU" b="1" dirty="0">
                <a:solidFill>
                  <a:srgbClr val="0000CC"/>
                </a:solidFill>
              </a:rPr>
              <a:t> «</a:t>
            </a:r>
            <a:r>
              <a:rPr lang="ru-RU" b="1" dirty="0" err="1">
                <a:solidFill>
                  <a:srgbClr val="0000CC"/>
                </a:solidFill>
              </a:rPr>
              <a:t>Тризуб</a:t>
            </a:r>
            <a:r>
              <a:rPr lang="ru-RU" b="1" dirty="0">
                <a:solidFill>
                  <a:srgbClr val="0000CC"/>
                </a:solidFill>
              </a:rPr>
              <a:t>, як </a:t>
            </a:r>
            <a:r>
              <a:rPr lang="ru-RU" b="1" dirty="0" err="1">
                <a:solidFill>
                  <a:srgbClr val="0000CC"/>
                </a:solidFill>
              </a:rPr>
              <a:t>малий</a:t>
            </a:r>
            <a:r>
              <a:rPr lang="ru-RU" b="1" dirty="0">
                <a:solidFill>
                  <a:srgbClr val="0000CC"/>
                </a:solidFill>
              </a:rPr>
              <a:t> герб </a:t>
            </a:r>
            <a:r>
              <a:rPr lang="ru-RU" b="1" dirty="0" err="1">
                <a:solidFill>
                  <a:srgbClr val="0000CC"/>
                </a:solidFill>
              </a:rPr>
              <a:t>України</a:t>
            </a:r>
            <a:r>
              <a:rPr lang="ru-RU" b="1" dirty="0">
                <a:solidFill>
                  <a:srgbClr val="0000CC"/>
                </a:solidFill>
              </a:rPr>
              <a:t>» i, </a:t>
            </a:r>
            <a:r>
              <a:rPr lang="ru-RU" b="1" dirty="0" err="1">
                <a:solidFill>
                  <a:srgbClr val="0000CC"/>
                </a:solidFill>
              </a:rPr>
              <a:t>відповідно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головний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елемент</a:t>
            </a:r>
            <a:r>
              <a:rPr lang="ru-RU" b="1" dirty="0">
                <a:solidFill>
                  <a:srgbClr val="0000CC"/>
                </a:solidFill>
              </a:rPr>
              <a:t> великого герба</a:t>
            </a:r>
            <a:r>
              <a:rPr lang="ru-RU" dirty="0">
                <a:solidFill>
                  <a:srgbClr val="0000CC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000"/>
          <a:stretch/>
        </p:blipFill>
        <p:spPr bwMode="auto">
          <a:xfrm>
            <a:off x="4788024" y="1340768"/>
            <a:ext cx="4026024" cy="4260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8949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561</Words>
  <Application>Microsoft Office PowerPoint</Application>
  <PresentationFormat>Экран (4:3)</PresentationFormat>
  <Paragraphs>43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Державні символи україни</vt:lpstr>
      <vt:lpstr>Слайд 2</vt:lpstr>
      <vt:lpstr>Державний Прапор України</vt:lpstr>
      <vt:lpstr>Слайд 4</vt:lpstr>
      <vt:lpstr>Слайд 5</vt:lpstr>
      <vt:lpstr>Слайд 6</vt:lpstr>
      <vt:lpstr>Державний Герб України </vt:lpstr>
      <vt:lpstr>Слайд 8</vt:lpstr>
      <vt:lpstr>Слайд 9</vt:lpstr>
      <vt:lpstr>Слайд 10</vt:lpstr>
      <vt:lpstr>Державний Гімн України </vt:lpstr>
      <vt:lpstr>Слайд 12</vt:lpstr>
      <vt:lpstr>Слайд 13</vt:lpstr>
      <vt:lpstr>Державні символи Президента України </vt:lpstr>
      <vt:lpstr>Штандарт Президента України </vt:lpstr>
      <vt:lpstr>Булава Президента України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Державні символи україни</dc:title>
  <dc:creator>Tasha</dc:creator>
  <cp:lastModifiedBy>Пользователь</cp:lastModifiedBy>
  <cp:revision>21</cp:revision>
  <dcterms:created xsi:type="dcterms:W3CDTF">2012-03-14T16:54:47Z</dcterms:created>
  <dcterms:modified xsi:type="dcterms:W3CDTF">2017-01-17T19:40:45Z</dcterms:modified>
</cp:coreProperties>
</file>