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6" r:id="rId8"/>
    <p:sldId id="267" r:id="rId9"/>
    <p:sldId id="268" r:id="rId10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24A"/>
    <a:srgbClr val="C0000E"/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76" y="-114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7272614"/>
            <a:ext cx="756712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67095" y="2732760"/>
            <a:ext cx="6427074" cy="2853072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67095" y="5631431"/>
            <a:ext cx="6427074" cy="1870650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113" y="7723011"/>
            <a:ext cx="7564376" cy="298144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2309777"/>
            <a:ext cx="6805137" cy="683902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59381" y="428236"/>
            <a:ext cx="1469807" cy="872056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28236"/>
            <a:ext cx="5229874" cy="872056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40" y="1652366"/>
            <a:ext cx="6427074" cy="285157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3729" y="4571299"/>
            <a:ext cx="3780632" cy="226854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007206" y="4686310"/>
            <a:ext cx="151225" cy="35644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2853057" y="4686310"/>
            <a:ext cx="151225" cy="35644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309775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309775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5756"/>
            <a:ext cx="6805137" cy="1782233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8435904"/>
            <a:ext cx="3340871" cy="118815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1018" y="8435904"/>
            <a:ext cx="3342183" cy="1188156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8063" y="2252030"/>
            <a:ext cx="3340871" cy="614623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2252030"/>
            <a:ext cx="3342183" cy="614623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7604196"/>
            <a:ext cx="6186754" cy="712893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654610" y="8349992"/>
            <a:ext cx="3286629" cy="1425787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6126" y="427736"/>
            <a:ext cx="6185113" cy="7128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562649" y="9991646"/>
            <a:ext cx="1587865" cy="570315"/>
          </a:xfrm>
        </p:spPr>
        <p:txBody>
          <a:bodyPr/>
          <a:lstStyle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3696" y="8487675"/>
            <a:ext cx="5922989" cy="101076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9032" y="296209"/>
            <a:ext cx="7183200" cy="6843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21925" y="9991647"/>
            <a:ext cx="1943801" cy="5693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31" y="7585986"/>
            <a:ext cx="6677654" cy="87735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2429" y="7799405"/>
            <a:ext cx="3143913" cy="22501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44289" y="9020351"/>
            <a:ext cx="3143913" cy="13069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4996" y="9030065"/>
            <a:ext cx="2813407" cy="1685353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7638" y="9024585"/>
            <a:ext cx="2816049" cy="16908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7164439" y="7778271"/>
            <a:ext cx="151225" cy="35644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7010290" y="7778271"/>
            <a:ext cx="151225" cy="35644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92429" y="7799405"/>
            <a:ext cx="3143913" cy="22501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44289" y="9020351"/>
            <a:ext cx="3143913" cy="13069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4996" y="9030065"/>
            <a:ext cx="2813407" cy="168535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7638" y="9024585"/>
            <a:ext cx="2816049" cy="16908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78063" y="2309775"/>
            <a:ext cx="6805137" cy="705715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562649" y="9991646"/>
            <a:ext cx="1587865" cy="57031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0E74CE-9350-4821-833F-079C6B49E375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621925" y="9991647"/>
            <a:ext cx="1943801" cy="5693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150514" y="9991647"/>
            <a:ext cx="302451" cy="5693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C4467D-AE20-4D63-BC4E-5D2B970FD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549" y="3999352"/>
            <a:ext cx="5786478" cy="29473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673" y="1917676"/>
            <a:ext cx="5954412" cy="785818"/>
          </a:xfrm>
        </p:spPr>
        <p:txBody>
          <a:bodyPr>
            <a:noAutofit/>
          </a:bodyPr>
          <a:lstStyle/>
          <a:p>
            <a:pPr algn="ctr"/>
            <a:r>
              <a:rPr lang="uk-UA" sz="1800" b="1" i="1" dirty="0" smtClean="0">
                <a:solidFill>
                  <a:srgbClr val="005C2A"/>
                </a:solidFill>
              </a:rPr>
              <a:t>Рекомендаційний</a:t>
            </a:r>
          </a:p>
          <a:p>
            <a:pPr algn="ctr"/>
            <a:r>
              <a:rPr lang="uk-UA" sz="1800" b="1" i="1" dirty="0" smtClean="0">
                <a:solidFill>
                  <a:srgbClr val="005C2A"/>
                </a:solidFill>
              </a:rPr>
              <a:t>бібліографічний  список літератури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8839"/>
            <a:ext cx="6647790" cy="572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75221" y="3073049"/>
            <a:ext cx="4445961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92790" y="4420397"/>
            <a:ext cx="3731431" cy="428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4306" tIns="52153" rIns="104306" bIns="52153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51805" y="4841445"/>
            <a:ext cx="4429156" cy="428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4306" tIns="52153" rIns="104306" bIns="52153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63730" y="462558"/>
            <a:ext cx="6351373" cy="1490319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endParaRPr lang="uk-UA" sz="1800" b="1" i="1" dirty="0" smtClean="0">
              <a:solidFill>
                <a:srgbClr val="005C2A"/>
              </a:solidFill>
            </a:endParaRPr>
          </a:p>
          <a:p>
            <a:pPr algn="ctr"/>
            <a:endParaRPr lang="uk-UA" sz="1800" b="1" i="1" dirty="0" smtClean="0">
              <a:solidFill>
                <a:srgbClr val="005C2A"/>
              </a:solidFill>
            </a:endParaRPr>
          </a:p>
          <a:p>
            <a:pPr algn="ctr"/>
            <a:endParaRPr lang="uk-UA" sz="1800" b="1" i="1" dirty="0" smtClean="0">
              <a:solidFill>
                <a:srgbClr val="005C2A"/>
              </a:solidFill>
            </a:endParaRPr>
          </a:p>
          <a:p>
            <a:pPr algn="ctr"/>
            <a:endParaRPr lang="uk-UA" sz="1800" b="1" i="1" dirty="0" smtClean="0">
              <a:solidFill>
                <a:srgbClr val="005C2A"/>
              </a:solidFill>
            </a:endParaRPr>
          </a:p>
          <a:p>
            <a:pPr algn="ctr"/>
            <a:endParaRPr lang="ru-RU" sz="1800" b="1" i="1" dirty="0">
              <a:solidFill>
                <a:srgbClr val="005C2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5221" y="378348"/>
            <a:ext cx="5319275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5C2A"/>
                </a:solidFill>
              </a:rPr>
              <a:t>Комунальний заклад освіти</a:t>
            </a:r>
          </a:p>
          <a:p>
            <a:pPr algn="ctr"/>
            <a:r>
              <a:rPr lang="uk-UA" sz="1600" b="1" dirty="0" smtClean="0">
                <a:solidFill>
                  <a:srgbClr val="005C2A"/>
                </a:solidFill>
              </a:rPr>
              <a:t>“ Середня загальноосвітня школа № 94”</a:t>
            </a:r>
          </a:p>
          <a:p>
            <a:pPr algn="ctr"/>
            <a:r>
              <a:rPr lang="uk-UA" sz="1600" b="1" dirty="0" smtClean="0">
                <a:solidFill>
                  <a:srgbClr val="005C2A"/>
                </a:solidFill>
              </a:rPr>
              <a:t>Дніпровської  </a:t>
            </a:r>
            <a:r>
              <a:rPr lang="uk-UA" sz="1600" b="1" dirty="0" smtClean="0">
                <a:solidFill>
                  <a:srgbClr val="005C2A"/>
                </a:solidFill>
              </a:rPr>
              <a:t>міської ради</a:t>
            </a:r>
            <a:endParaRPr lang="ru-RU" sz="1600" b="1" dirty="0">
              <a:solidFill>
                <a:srgbClr val="005C2A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0573">
            <a:off x="951404" y="351823"/>
            <a:ext cx="1264899" cy="15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566186" y="5489577"/>
            <a:ext cx="3429024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09061" y="6561147"/>
            <a:ext cx="2714644" cy="928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2003" y="7489840"/>
            <a:ext cx="150019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851937" y="4418005"/>
            <a:ext cx="2643206" cy="2857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851937" y="4989509"/>
            <a:ext cx="2768600" cy="22145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E39"/>
                </a:solidFill>
                <a:effectLst/>
                <a:latin typeface="Arial Black" pitchFamily="34" charset="0"/>
              </a:rPr>
              <a:t>ПРИРОДА – ДЖЕРЕЛО ЖИТТЯ І КРАСИ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51871" y="9632980"/>
            <a:ext cx="3357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 Дніпропетровськ</a:t>
            </a:r>
            <a:endParaRPr kumimoji="0" lang="uk-UA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-751921"/>
            <a:ext cx="6805137" cy="835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5770" y="546767"/>
            <a:ext cx="2574730" cy="254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3731" y="1220442"/>
            <a:ext cx="3731431" cy="269064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uk-UA" b="1" dirty="0" smtClean="0">
                <a:solidFill>
                  <a:srgbClr val="C0000E"/>
                </a:solidFill>
                <a:latin typeface="Calibri" pitchFamily="34" charset="0"/>
              </a:rPr>
              <a:t>Любімо, шануймо, бережімо природу,вічне джерело нашого життя і нашої творчості! Вона нам стократ більше віддасть, ніж ми можемо їй дати!</a:t>
            </a:r>
          </a:p>
          <a:p>
            <a:r>
              <a:rPr lang="uk-UA" b="1" dirty="0">
                <a:solidFill>
                  <a:srgbClr val="C0000E"/>
                </a:solidFill>
                <a:latin typeface="Calibri" pitchFamily="34" charset="0"/>
              </a:rPr>
              <a:t> </a:t>
            </a:r>
            <a:r>
              <a:rPr lang="uk-UA" b="1" dirty="0" smtClean="0">
                <a:solidFill>
                  <a:srgbClr val="C0000E"/>
                </a:solidFill>
                <a:latin typeface="Calibri" pitchFamily="34" charset="0"/>
              </a:rPr>
              <a:t>                  </a:t>
            </a:r>
            <a:r>
              <a:rPr lang="uk-UA" b="1" i="1" dirty="0" smtClean="0">
                <a:solidFill>
                  <a:srgbClr val="C0000E"/>
                </a:solidFill>
                <a:latin typeface="Calibri" pitchFamily="34" charset="0"/>
              </a:rPr>
              <a:t>М.Т.Рильський</a:t>
            </a:r>
            <a:endParaRPr lang="uk-UA" b="1" dirty="0" smtClean="0">
              <a:solidFill>
                <a:srgbClr val="C0000E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4946" y="630976"/>
            <a:ext cx="3493255" cy="45926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uk-UA" sz="2300" b="1" dirty="0" smtClean="0">
                <a:solidFill>
                  <a:srgbClr val="C00000"/>
                </a:solidFill>
              </a:rPr>
              <a:t>ДО  ЧИТАЧІВ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610" y="3675844"/>
            <a:ext cx="6351373" cy="375247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uk-UA" i="1" dirty="0" smtClean="0">
                <a:solidFill>
                  <a:srgbClr val="005C2A"/>
                </a:solidFill>
              </a:rPr>
              <a:t>  </a:t>
            </a:r>
            <a:r>
              <a:rPr lang="uk-UA" sz="1800" b="1" i="1" dirty="0" smtClean="0">
                <a:solidFill>
                  <a:srgbClr val="005C2A"/>
                </a:solidFill>
              </a:rPr>
              <a:t>У ваших руках бібліографічний покажчик, до якого увійшли науково-популярні, </a:t>
            </a:r>
            <a:r>
              <a:rPr lang="uk-UA" sz="1800" b="1" i="1" dirty="0" err="1" smtClean="0">
                <a:solidFill>
                  <a:srgbClr val="005C2A"/>
                </a:solidFill>
              </a:rPr>
              <a:t>науково-</a:t>
            </a:r>
            <a:r>
              <a:rPr lang="uk-UA" sz="1800" b="1" i="1" dirty="0" smtClean="0">
                <a:solidFill>
                  <a:srgbClr val="005C2A"/>
                </a:solidFill>
              </a:rPr>
              <a:t> художні та художні книжки про природу, які допоможуть пізнати чарівний світ природи, повніше довідатися про природу України, про необхідність її збереження. Їх написали відомі вчені, мандрівники, письменники. </a:t>
            </a:r>
          </a:p>
          <a:p>
            <a:r>
              <a:rPr lang="uk-UA" sz="1800" b="1" i="1" dirty="0" smtClean="0">
                <a:solidFill>
                  <a:srgbClr val="005C2A"/>
                </a:solidFill>
              </a:rPr>
              <a:t>Сподіваємось, що ці видання допоможуть вам краще пізнати рідну природу, стати її надійними захисниками. Адже сьогодні уже не досить споглядального ставлення до неї, їй необхідні вірні друзі й помічники.</a:t>
            </a:r>
          </a:p>
          <a:p>
            <a:endParaRPr lang="uk-UA" sz="1800" b="1" i="1" dirty="0" smtClean="0">
              <a:solidFill>
                <a:srgbClr val="005C2A"/>
              </a:solidFill>
            </a:endParaRPr>
          </a:p>
          <a:p>
            <a:pPr algn="ctr"/>
            <a:r>
              <a:rPr lang="uk-UA" sz="1800" b="1" i="1" dirty="0">
                <a:solidFill>
                  <a:srgbClr val="005C2A"/>
                </a:solidFill>
              </a:rPr>
              <a:t> </a:t>
            </a:r>
            <a:r>
              <a:rPr lang="uk-UA" sz="1800" b="1" i="1" dirty="0" smtClean="0">
                <a:solidFill>
                  <a:srgbClr val="005C2A"/>
                </a:solidFill>
              </a:rPr>
              <a:t>   </a:t>
            </a:r>
            <a:r>
              <a:rPr lang="uk-UA" sz="1800" b="1" i="1" dirty="0" smtClean="0">
                <a:solidFill>
                  <a:srgbClr val="A4324A"/>
                </a:solidFill>
              </a:rPr>
              <a:t>Любіть природу, будьте до неї  уважними, і вона віддячить вам!</a:t>
            </a:r>
            <a:endParaRPr lang="ru-RU" sz="1800" b="1" i="1" dirty="0">
              <a:solidFill>
                <a:srgbClr val="A4324A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59459"/>
          <a:stretch>
            <a:fillRect/>
          </a:stretch>
        </p:blipFill>
        <p:spPr bwMode="auto">
          <a:xfrm>
            <a:off x="1351739" y="8204219"/>
            <a:ext cx="4929222" cy="23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2556" y="417678"/>
            <a:ext cx="6694915" cy="53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Природа </a:t>
            </a:r>
            <a:r>
              <a:rPr lang="ru-RU" sz="3000" b="1" dirty="0" smtClean="0">
                <a:solidFill>
                  <a:srgbClr val="00B05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7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err="1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джерело</a:t>
            </a:r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30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краси</a:t>
            </a:r>
            <a:r>
              <a:rPr lang="ru-RU" sz="30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Природа! З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дитячих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звикаємо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чарівної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Вона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чарувала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чарує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хвилювала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хвилює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людину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Шепіт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голубої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води,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зелених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дібров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спів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дзвінкоголосих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пташок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запах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розмаїття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квітів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— усе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дорога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серцю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чим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зрівняна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природа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рідного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краю.</a:t>
            </a:r>
            <a:endParaRPr lang="ru-RU" sz="16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Людина —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частина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І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їй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зобов'язані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своїм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існуванням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досконалістю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своєю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могутністю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Природа —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дарує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щедрі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дари.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муза для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поетів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художників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ока.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Всесвіт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духовності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Дивовижний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рідної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Любиш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природу — значить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любиш</a:t>
            </a:r>
            <a:r>
              <a:rPr lang="ru-RU" sz="16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свою </a:t>
            </a:r>
            <a:r>
              <a:rPr lang="ru-RU" sz="1600" b="1" i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Україну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  <a:endParaRPr lang="ru-RU" sz="1600" dirty="0" smtClean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Природа —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краси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рекомендаційний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бібліографічний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список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читачів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старшого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віку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 списку включено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науково-популярну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довідкову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пізнавальну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допоможе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юним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читачам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пізнати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чарівний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світ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природи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повніше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довідатися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 природу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про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600" b="1" i="1" dirty="0" smtClean="0">
                <a:solidFill>
                  <a:srgbClr val="30905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5232">
            <a:off x="393794" y="6015043"/>
            <a:ext cx="2082484" cy="23728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756703" y="5764416"/>
            <a:ext cx="4382732" cy="250628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dirty="0" smtClean="0">
                <a:latin typeface="Calibri" pitchFamily="34" charset="0"/>
              </a:rPr>
              <a:t>  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Мялківська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Л. О. </a:t>
            </a:r>
          </a:p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          Азбука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природи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України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: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звірі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та птахи / Людмила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Олександрівна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Мялківська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 ; 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худож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. В.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Лаповок</a:t>
            </a:r>
            <a:r>
              <a:rPr lang="ru-RU" sz="1600" b="1" dirty="0" smtClean="0">
                <a:solidFill>
                  <a:srgbClr val="7030A0"/>
                </a:solidFill>
                <a:latin typeface="Calibri" pitchFamily="34" charset="0"/>
              </a:rPr>
              <a:t>. – К. : Школа, 2001. – 78 с. : </a:t>
            </a:r>
            <a:r>
              <a:rPr lang="ru-RU" sz="1600" b="1" dirty="0" err="1" smtClean="0">
                <a:solidFill>
                  <a:srgbClr val="7030A0"/>
                </a:solidFill>
                <a:latin typeface="Calibri" pitchFamily="34" charset="0"/>
              </a:rPr>
              <a:t>ілюстр</a:t>
            </a:r>
            <a:endParaRPr lang="ru-RU" sz="16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ru-RU" sz="1300" dirty="0" smtClean="0">
                <a:latin typeface="Calibri" pitchFamily="34" charset="0"/>
              </a:rPr>
              <a:t>    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Як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живуть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звірі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та птахи –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мешканці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наших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лісів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полів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річок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озер?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Які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в них повадки?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Що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вони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їдять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? Чим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годують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своїх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малят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? Як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виховують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Хто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кому</a:t>
            </a:r>
            <a:r>
              <a:rPr lang="ru-RU" sz="1600" b="1" i="1" dirty="0" smtClean="0">
                <a:latin typeface="Calibri" pitchFamily="34" charset="0"/>
              </a:rPr>
              <a:t> родич?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914232" y="8103613"/>
            <a:ext cx="4332004" cy="7166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це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розповідає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наша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абетка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В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ній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немає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нічого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вигаданого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: все,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що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тут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ідеться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6265" y="8688411"/>
            <a:ext cx="7088734" cy="167081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ґрунтується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справжніх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спостереженнях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учених-зоологів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кольорові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малюнки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допоможуть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узнати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який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вигляд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соловейко,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хохуля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великий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строкатий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дятел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норка.</a:t>
            </a: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Доля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цих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«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знайомих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незнайомців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» часто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залежить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від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нашої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поведінки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від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нашого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ставлення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до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природи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І тому</a:t>
            </a: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хто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прийшов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добром, вона щедро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віддячить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тим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же,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відкриє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свої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таємниці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покаже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справжні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чудеса.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5951">
            <a:off x="568271" y="668512"/>
            <a:ext cx="1777665" cy="2246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677940" y="751849"/>
            <a:ext cx="4466746" cy="246913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Давидов А. І.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     Знай, люби,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бережи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Науково-художня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книжка. /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Худож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 О. М.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Зенич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, О.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О.Міхнушов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 - К.: Веселка, 1985. -159с.: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іл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endParaRPr lang="uk-UA" sz="16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900" b="1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Надзвичайно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різноманітний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рослинний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світ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нашої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планети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Він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дивує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нас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багатством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видів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форм,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барв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незвичайними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плодами,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чарує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своєю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неповторною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красою, вабить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нерозгаданими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таємницями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uk-UA" sz="1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6266" y="3258132"/>
            <a:ext cx="7009970" cy="569200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Людське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життя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немислиме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без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Недарма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їх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називають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зеленими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друзями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людини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забезпечують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нашу атмосферу киснем. Вони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дають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нам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основні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продукти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харчування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Візьмімо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хоча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б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зернові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бобові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овочеві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смачні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ягоди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фрукти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З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одержують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речовин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м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атеріалів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вкрай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необхідних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для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розвитку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різних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галузей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народного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господарства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З них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утворилися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величезні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паливні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багатства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завдяки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своїм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цілющим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властивостям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здавна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використовуються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для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лікування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різних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хвороб,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виготовлення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нових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медичних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препаратів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У наш час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усіх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кінців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земної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кулі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лунають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голоси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вчених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тривогою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повідомляють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про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значне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збіднення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рослинності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Сьогодні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у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світі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одній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десятій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усіх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видів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загрожує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зникнення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Тож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оберігати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природу треба нам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усім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Кожен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вас,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юні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друзі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чимало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може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зробити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у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цій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справі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зокрема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справі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збереження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багатств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нашої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флори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Але не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всі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мабуть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знаєте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слід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охороняти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як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зробити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Книжка «Знай, люби,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бережи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»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якраз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допоможе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вам у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цьому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У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ній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розповідається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про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рідкісні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занесені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до «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Червоної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книги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України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». Автор не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лише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описує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Він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знайомить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читача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родиною, до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якої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належить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кожен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рідкісний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вид,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його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близькими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родичами,багато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яких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відомі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нам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завдяки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своїм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корисним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властивостям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Це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допомагає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кращому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запам’ятовуванню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рослин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що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потребують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охорони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 І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якщо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ви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любите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свій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рідний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край,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його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гори,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ліси,степи,луки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поля,ви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разом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дорослими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зробите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все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можливе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щоб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зберегти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їхню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красу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й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неповторність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їхні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0099"/>
                </a:solidFill>
                <a:latin typeface="Calibri" pitchFamily="34" charset="0"/>
              </a:rPr>
              <a:t>багатства</a:t>
            </a:r>
            <a:r>
              <a:rPr lang="ru-RU" sz="16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126">
            <a:off x="727443" y="9090254"/>
            <a:ext cx="1459320" cy="1139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6704" y="9106126"/>
            <a:ext cx="1703245" cy="1355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0186">
            <a:off x="5042100" y="9054759"/>
            <a:ext cx="1655718" cy="1341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7249">
            <a:off x="733136" y="578259"/>
            <a:ext cx="1525535" cy="2217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599177" y="250591"/>
            <a:ext cx="4648777" cy="284045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141"/>
              </a:spcAft>
            </a:pP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      Загадки природи: дитяча енциклопедія / 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Авт.-упорядники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 В.М Скляренко, М.О.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Панкова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, Я.О.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Батій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, Т.В.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Іовлева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. - Харків: Фоліо, 2007. – 318 с.</a:t>
            </a:r>
          </a:p>
          <a:p>
            <a:pPr algn="just"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На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сторінках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енциклопедії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"Загадки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природи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"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йдеться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феномени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які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не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можуть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бути остаточно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пояснені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сучасною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наукою. Книга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розповідає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найвідоміші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загадки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світу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серед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яких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географічні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дива,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звірі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яких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не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буває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природні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стихії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Отже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чому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б не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дізнатися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деякі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них – дракона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Семіраміди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та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чупакабру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3792" y="3091047"/>
            <a:ext cx="6542616" cy="144063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141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Вежу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Диявола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та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Бермудський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трикутник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кульову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молнію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телекінез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Описані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цій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книжці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місця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тварини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та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явища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чекають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на тих,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хто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зуміє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розгадати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їхні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таємниці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може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новими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очима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подивитесь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навколо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себе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помітите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нові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таємниці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дива?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Що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ж, нехай вам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щастить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у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пошук</a:t>
            </a: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1750">
            <a:off x="724833" y="4911627"/>
            <a:ext cx="1698425" cy="2648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35468" y="4928988"/>
            <a:ext cx="4332004" cy="309108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Ілюстрована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енциклопедія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тварин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Укладач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О.В.Шаповалова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.  –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Харків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: Пегас, 2007, -112с.: </a:t>
            </a:r>
            <a:r>
              <a:rPr lang="ru-RU" sz="1600" b="1" dirty="0" err="1" smtClean="0">
                <a:solidFill>
                  <a:srgbClr val="C00000"/>
                </a:solidFill>
                <a:latin typeface="Calibri" pitchFamily="34" charset="0"/>
              </a:rPr>
              <a:t>іл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 </a:t>
            </a:r>
            <a:r>
              <a:rPr lang="uk-UA" sz="1600" b="1" dirty="0" smtClean="0">
                <a:solidFill>
                  <a:srgbClr val="800000"/>
                </a:solidFill>
                <a:latin typeface="Calibri" pitchFamily="34" charset="0"/>
              </a:rPr>
              <a:t>   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Книга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розповідає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про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розмаїтий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тваринний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світ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планети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– великим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незбагненним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. 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щоб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ви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могли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краще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уявити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де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тварини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живуть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помандруємо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вами по материках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континентах –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Євразії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Північній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Південній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Америці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Африці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Австралії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Арктиці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Антарктиці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познайомимося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життям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океанів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морів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. </a:t>
            </a:r>
            <a:r>
              <a:rPr lang="en-US" sz="1600" b="1" dirty="0" err="1" smtClean="0">
                <a:solidFill>
                  <a:srgbClr val="800000"/>
                </a:solidFill>
                <a:latin typeface="Calibri" pitchFamily="34" charset="0"/>
              </a:rPr>
              <a:t>Багато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  <a:latin typeface="Calibri" pitchFamily="34" charset="0"/>
              </a:rPr>
              <a:t>цікавого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</a:rPr>
              <a:t> і </a:t>
            </a:r>
            <a:r>
              <a:rPr lang="en-US" sz="1600" b="1" dirty="0" err="1" smtClean="0">
                <a:solidFill>
                  <a:srgbClr val="800000"/>
                </a:solidFill>
                <a:latin typeface="Calibri" pitchFamily="34" charset="0"/>
              </a:rPr>
              <a:t>вражаючого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800000"/>
                </a:solidFill>
                <a:latin typeface="Calibri" pitchFamily="34" charset="0"/>
              </a:rPr>
              <a:t>пізнаєте</a:t>
            </a:r>
            <a:r>
              <a:rPr lang="en-US" sz="1600" b="1" dirty="0" smtClean="0">
                <a:solidFill>
                  <a:srgbClr val="800000"/>
                </a:solidFill>
                <a:latin typeface="Calibri" pitchFamily="34" charset="0"/>
              </a:rPr>
              <a:t> 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36265" y="8020068"/>
            <a:ext cx="7058954" cy="192148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наприклад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що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найбільша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тварина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на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Землі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живе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в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океані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Це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самка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блакитного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кита. Вона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може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досягати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30метрів у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довжину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важить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близько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160тонн.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Уявить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вона у 25разів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важча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за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найбільшого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мешканця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суходолу –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африканського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слона!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На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сторінках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цього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прекрасно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ілюстрованого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видання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ви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зустрінетесь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тваринами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є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справжніми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скарбами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природи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-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представниками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ссавців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птахів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плазунів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земноводних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риб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комах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багатьох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Calibri" pitchFamily="34" charset="0"/>
              </a:rPr>
              <a:t>інших</a:t>
            </a:r>
            <a:r>
              <a:rPr lang="ru-RU" sz="1600" b="1" dirty="0" smtClean="0">
                <a:solidFill>
                  <a:srgbClr val="800000"/>
                </a:solidFill>
                <a:latin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47791"/>
          <a:stretch>
            <a:fillRect/>
          </a:stretch>
        </p:blipFill>
        <p:spPr bwMode="auto">
          <a:xfrm rot="21373109">
            <a:off x="398534" y="394697"/>
            <a:ext cx="1817063" cy="2749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2284121" y="334135"/>
            <a:ext cx="4996972" cy="28694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        Природа рідного краю // Україна :для дітей середнього шкільного віку / Авт. 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–упорядники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 В.М.Скляренко, Т.М.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Іовлева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, В.В.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Мирошнікова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, М.О.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Панкова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; 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Худож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. – оформлювач Л.Д.</a:t>
            </a:r>
            <a:r>
              <a:rPr lang="uk-UA" sz="1600" b="1" dirty="0" err="1" smtClean="0">
                <a:solidFill>
                  <a:srgbClr val="0033CC"/>
                </a:solidFill>
                <a:latin typeface="Calibri" pitchFamily="34" charset="0"/>
              </a:rPr>
              <a:t>Киркач-Осипова</a:t>
            </a:r>
            <a:r>
              <a:rPr lang="uk-UA" sz="1600" b="1" dirty="0" smtClean="0">
                <a:solidFill>
                  <a:srgbClr val="0033CC"/>
                </a:solidFill>
                <a:latin typeface="Calibri" pitchFamily="34" charset="0"/>
              </a:rPr>
              <a:t>. – Харків: Фоліо, 2006. –С.203-237. –(Дитяча енциклопедія).</a:t>
            </a:r>
            <a:endParaRPr lang="uk-UA" sz="1600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Calibri" pitchFamily="34" charset="0"/>
              </a:rPr>
              <a:t>   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Серед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прикметників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що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найчастіше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додаються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до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назви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нашої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країни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перше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місце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безперечно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належить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слову«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мальовнича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».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Саме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так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називають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у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світі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Україну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за красу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її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природи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US" sz="1600" b="1" dirty="0" err="1" smtClean="0">
                <a:solidFill>
                  <a:srgbClr val="002060"/>
                </a:solidFill>
                <a:latin typeface="Calibri" pitchFamily="34" charset="0"/>
              </a:rPr>
              <a:t>Вона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libri" pitchFamily="34" charset="0"/>
              </a:rPr>
              <a:t>багата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alibri" pitchFamily="34" charset="0"/>
              </a:rPr>
              <a:t>на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чудові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краєвиди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які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зазвичай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порівнюють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16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23046" y="3132122"/>
            <a:ext cx="6616151" cy="274361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із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швейцарськими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. Але не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лише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ними славиться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українська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природа. Вона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приваблює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зеленим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вбранням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гаїв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садів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чарує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блакитним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оксамитом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повноводних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річок,вражає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своїм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безмежним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степовим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простором. З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висоти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пташиного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польоту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країна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нагадує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Calibri" pitchFamily="34" charset="0"/>
              </a:rPr>
              <a:t>квітучий</a:t>
            </a:r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</a:rPr>
              <a:t> килим.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Calibri" pitchFamily="34" charset="0"/>
              </a:rPr>
              <a:t>       З </a:t>
            </a:r>
            <a:r>
              <a:rPr lang="en-US" sz="1600" b="1" dirty="0" smtClean="0">
                <a:solidFill>
                  <a:srgbClr val="002060"/>
                </a:solidFill>
                <a:latin typeface="Calibri" pitchFamily="34" charset="0"/>
              </a:rPr>
              <a:t>IV</a:t>
            </a:r>
            <a:r>
              <a:rPr lang="uk-UA" sz="1600" b="1" dirty="0" smtClean="0">
                <a:solidFill>
                  <a:srgbClr val="002060"/>
                </a:solidFill>
                <a:latin typeface="Calibri" pitchFamily="34" charset="0"/>
              </a:rPr>
              <a:t> розділу дитячої енциклопедії «Україна», який має назву «Природа нашого краю», юні читачі дізнаються: про гірські масиви країни, про Поліське диво – </a:t>
            </a:r>
            <a:r>
              <a:rPr lang="uk-UA" sz="1600" b="1" dirty="0" err="1" smtClean="0">
                <a:solidFill>
                  <a:srgbClr val="002060"/>
                </a:solidFill>
                <a:latin typeface="Calibri" pitchFamily="34" charset="0"/>
              </a:rPr>
              <a:t>Словенчансько-Овруцький</a:t>
            </a:r>
            <a:r>
              <a:rPr lang="uk-UA" sz="1600" b="1" dirty="0" smtClean="0">
                <a:solidFill>
                  <a:srgbClr val="002060"/>
                </a:solidFill>
                <a:latin typeface="Calibri" pitchFamily="34" charset="0"/>
              </a:rPr>
              <a:t> кряж, про Мармурові печери в Криму, про водоспади та про красу і прозорість озера Світязь, Золоті ворота </a:t>
            </a:r>
            <a:r>
              <a:rPr lang="uk-UA" sz="1600" b="1" dirty="0" err="1" smtClean="0">
                <a:solidFill>
                  <a:srgbClr val="002060"/>
                </a:solidFill>
                <a:latin typeface="Calibri" pitchFamily="34" charset="0"/>
              </a:rPr>
              <a:t>Карадагу</a:t>
            </a:r>
            <a:r>
              <a:rPr lang="uk-UA" sz="1600" b="1" dirty="0" smtClean="0">
                <a:solidFill>
                  <a:srgbClr val="002060"/>
                </a:solidFill>
                <a:latin typeface="Calibri" pitchFamily="34" charset="0"/>
              </a:rPr>
              <a:t>, природні заповідники, багатства надр нашої країни.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1836">
            <a:off x="424660" y="6109724"/>
            <a:ext cx="1211218" cy="20694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3244" y="6132519"/>
            <a:ext cx="4718788" cy="123271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Степура А.Б.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     Популярна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енциклопедія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Світ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тварин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п’яти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континентів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 –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Донецьк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: ТОВ ВКФ «БАО», 2007, - 831с.: </a:t>
            </a:r>
            <a:r>
              <a:rPr lang="ru-RU" sz="1600" b="1" dirty="0" err="1" smtClean="0">
                <a:solidFill>
                  <a:srgbClr val="0070C0"/>
                </a:solidFill>
                <a:latin typeface="Calibri" pitchFamily="34" charset="0"/>
              </a:rPr>
              <a:t>іл</a:t>
            </a:r>
            <a:r>
              <a:rPr lang="ru-RU" sz="1600" b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066120" y="7132651"/>
            <a:ext cx="4844809" cy="15891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141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Ця книга незвичайна. У ній читач знайде не лише розповідь про біологічні особливості та спосіб життя тварин , але й інформацію довідкового характеру, опис «рекордів» і «досягнень», найдивніші випадки, пов’язані з тією чи іншою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94483" y="8418534"/>
            <a:ext cx="6652414" cy="227486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твариною, і ще багато цікавого.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Комахи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риби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рептилії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птахи, та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звірі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пройдуть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перед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читачем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як на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різнокольоровому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параді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endParaRPr lang="uk-UA" sz="1600" b="1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002060"/>
                </a:solidFill>
                <a:latin typeface="Calibri" pitchFamily="34" charset="0"/>
              </a:rPr>
              <a:t>        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Розмаїття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світу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живої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природи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вражає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Скільки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фарб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загадок,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відкриттів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Як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дізнатися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найдивовижніших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тварин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не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вирушаючи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в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далеку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подорож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?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Скористайтеся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цією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чудовою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книжкою, яка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розповість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про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життя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 комах,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риб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амфібій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рептилій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птахів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u-RU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звірів</a:t>
            </a: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Популярна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манера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викладу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зробить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читання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Calibri" pitchFamily="34" charset="0"/>
              </a:rPr>
              <a:t>цікавим</a:t>
            </a:r>
            <a:r>
              <a:rPr lang="en-US" sz="1600" b="1" i="1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uk-UA" sz="1600" b="1" i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4722">
            <a:off x="403626" y="602078"/>
            <a:ext cx="1776314" cy="2882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2566185" y="274602"/>
            <a:ext cx="4429156" cy="34290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       Чудеса природи: Дитяча енциклопедія / І.В.Черниш. – К.: Школа, 2004. – 400с. – (Я пізнаю світ).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      У дитячій енциклопедії «Я пізнаю світ» розповідається про дивовижні творіння природи: каньйони і печери, водоспади й гейзери, айсберги і вулкани… Прочитавши книжку, ви дізнаєтесь про лікувальні властивості печер і «кам’яного масла», про таємничі звуки та видіння й багато чого іншого.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    </a:t>
            </a: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Чудеса природи розповідають про те, що діялось на планеті сотні мільйонів років тому. Вони допомагають вивчати процеси, які сформували Землю й надали планеті її теперішнього вигляду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3983">
            <a:off x="4611936" y="4517131"/>
            <a:ext cx="2334322" cy="3516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 rot="21323211">
            <a:off x="494157" y="4409913"/>
            <a:ext cx="3790614" cy="469899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Стадник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 О. 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     Чудеса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природи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. — Х.: Веста, 2010.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144 с.: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іл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..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Планета Земля —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найкрасивіший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космічний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об’єкт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навколишньому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просторі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без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кінечного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Всесвіту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Це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справжнє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космічне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диво.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Її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головна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відмінність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—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існування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життя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Енциклопедія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розповідає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про Землю — про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її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унікальні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надра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та атмосферу, про моря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океани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річки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озера, про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багатющий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тваринний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рослинний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світ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нашої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планети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Понад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500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яскравих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ілюстрацій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допоможуть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уявити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собі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найцікавіші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куточки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Землі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 Книга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розрахована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широке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коло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читачів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 Вона стане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джерелом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додаткових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знань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при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вивченні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шкільних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курсів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природознавства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біології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географії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4442">
            <a:off x="447529" y="583918"/>
            <a:ext cx="2451365" cy="29886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09127" y="631792"/>
            <a:ext cx="3571900" cy="2643206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Світ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навколо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 нас: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енциклопедія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екології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дітей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. – К.: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Махаон-Україна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</a:rPr>
              <a:t>, 2006. – 128с.:іл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Ця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книжка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складається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з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чотирьох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частин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: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Клімат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Землі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»,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Тропічні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ліси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»,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Океани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»,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Тварини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небезпеці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».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Усі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частини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поділяються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розділи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,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яких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детально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розповідається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про природу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Землі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біди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загрожують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їй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1">
            <a:off x="4371631" y="4500315"/>
            <a:ext cx="2609268" cy="3764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0169" y="4560883"/>
            <a:ext cx="3857652" cy="471490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Сиротенко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А.Й.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    Моя планета – Земля.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Ілюстрована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енциклопедія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дітей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. – Х.: Веста: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видавництво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«Ранок», 2006. – 128с. – (Я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пізнаю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світ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Наша планета Земля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лише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крихітна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частина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неосяжного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Всесвіту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але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вона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така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чудова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різноманітна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нам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пощастило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ми тут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народилися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живемо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Розділи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розповідають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про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місце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Землі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Сонячній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системі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її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материках, людях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які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їх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населяють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оболонках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обгортають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Землю. Тут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власні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очі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побачите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відомі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гори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вулкани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величні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ріки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водоспади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таємничі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печери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та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коралові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рифи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Дізнаєтесь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як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розумно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дбайливо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слід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ставитися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нашої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планети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щоб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втратити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назавжди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її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красу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6577">
            <a:off x="372891" y="429705"/>
            <a:ext cx="1683471" cy="1846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423309" y="346041"/>
            <a:ext cx="4714908" cy="242570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Червона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книга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України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. Вони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чекають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на нашу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допомогу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/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Упорядники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О.Ю.Шапаренко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С.О.Шапаренко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 - 2-ге вид.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змінами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Х.:Торсінг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плюс, 2008.- 384с.:іл..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книга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це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книга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яка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постійно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нагадує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людству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про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небезпеку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нависла над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рослинним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тваринним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світом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книга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це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велика книга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червоного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кольору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цей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колір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попереджує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кожного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нас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Зробіть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що-небудь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!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Врятуйте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23045" y="2417742"/>
            <a:ext cx="6715172" cy="278608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 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заносять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види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зникають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для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врятування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яких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треба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вжити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термінових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заходів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внесені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також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які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взагалі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зустрічаються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дуже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рідко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потребують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суворої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охорони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також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кількість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яких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скорочується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  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України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це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список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рідкісних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зникаючих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видів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тварин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рослин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території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України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які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потребують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особливої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охорони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Заснована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вона у 1976,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вперше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видана – у 1980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році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    У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виданні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приведений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повний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список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видів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занесених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Червоної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книги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України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їх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короткі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описи, причини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зникнення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, заходи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законодавчі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підстави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охорони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Друге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видання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доповнене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новітньою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інформацією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поширення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Окремий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розділ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присвячений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залученню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любителів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природи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збереження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рідкісних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видів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7482">
            <a:off x="817540" y="5380736"/>
            <a:ext cx="1109825" cy="1687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251" y="5203824"/>
            <a:ext cx="1357322" cy="214313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1605">
            <a:off x="5401701" y="5372924"/>
            <a:ext cx="1472769" cy="17703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0700" y="7289801"/>
            <a:ext cx="6489700" cy="29845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</a:rPr>
              <a:t>Шаламов Р.В.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336600"/>
                </a:solidFill>
                <a:effectLst/>
                <a:latin typeface="Calibri" pitchFamily="34" charset="0"/>
              </a:rPr>
              <a:t>       Тваринний світ України. / Р.В. Шаламов, О.А. Литовченко. –Х.: ВД»Школа», 2006. -144с.: іл..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Тваринний світ надзвичайно різноманітний. Тварини оточують нас усюди, де б ми не були. Вони живуть скрізь: у лісах  і пустелях, у горах і океанах, у землі й у повітрі й навіть серед  вічних снігів. Тварини складають більш ніж три чверті всіх видів живих істот на земній кулі, і всі вони такі різні!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Довідник «Тваринний світ України» має на меті ознайомити читача із дивними створіннями, що живуть не в далеких екзотичних краях, а поруч з нами, на нашій рідній землі. У книзі розповідається не тільки про основні, поширені групи тварин, а й про мало відомі, хоч і не менш цікаві види. Яскраві, подекуди унікальні  ілюстрації вдало доповнено даними про систематику та біологію братів наших менших.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</TotalTime>
  <Words>2237</Words>
  <Application>Microsoft Office PowerPoint</Application>
  <PresentationFormat>Произвольный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SWeRG</cp:lastModifiedBy>
  <cp:revision>24</cp:revision>
  <dcterms:created xsi:type="dcterms:W3CDTF">2012-07-20T16:43:46Z</dcterms:created>
  <dcterms:modified xsi:type="dcterms:W3CDTF">2017-01-28T15:20:30Z</dcterms:modified>
</cp:coreProperties>
</file>