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  <a:srgbClr val="D9E795"/>
    <a:srgbClr val="AEF6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36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07901-D457-46DE-B641-A430E4CA324F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92ABE-0FFE-4995-928A-B22236A17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07901-D457-46DE-B641-A430E4CA324F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92ABE-0FFE-4995-928A-B22236A17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07901-D457-46DE-B641-A430E4CA324F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92ABE-0FFE-4995-928A-B22236A17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07901-D457-46DE-B641-A430E4CA324F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92ABE-0FFE-4995-928A-B22236A17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07901-D457-46DE-B641-A430E4CA324F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92ABE-0FFE-4995-928A-B22236A17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07901-D457-46DE-B641-A430E4CA324F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92ABE-0FFE-4995-928A-B22236A17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07901-D457-46DE-B641-A430E4CA324F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92ABE-0FFE-4995-928A-B22236A17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07901-D457-46DE-B641-A430E4CA324F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92ABE-0FFE-4995-928A-B22236A17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07901-D457-46DE-B641-A430E4CA324F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92ABE-0FFE-4995-928A-B22236A17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07901-D457-46DE-B641-A430E4CA324F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92ABE-0FFE-4995-928A-B22236A17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07901-D457-46DE-B641-A430E4CA324F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92ABE-0FFE-4995-928A-B22236A17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5007901-D457-46DE-B641-A430E4CA324F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2792ABE-0FFE-4995-928A-B22236A17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214414" y="1285860"/>
            <a:ext cx="673417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b="1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Віртуальна</a:t>
            </a:r>
            <a:r>
              <a:rPr lang="ru-RU" sz="20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2000" b="1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подорож</a:t>
            </a:r>
            <a:r>
              <a:rPr lang="ru-RU" sz="20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по "Кобзарях" </a:t>
            </a:r>
            <a:r>
              <a:rPr lang="ru-RU" sz="2000" b="1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Т.Г.Шевченка</a:t>
            </a:r>
            <a:endParaRPr lang="ru-RU" sz="2000" b="1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41" name="WordArt 1"/>
          <p:cNvSpPr>
            <a:spLocks noChangeArrowheads="1" noChangeShapeType="1" noTextEdit="1"/>
          </p:cNvSpPr>
          <p:nvPr/>
        </p:nvSpPr>
        <p:spPr bwMode="auto">
          <a:xfrm>
            <a:off x="1500166" y="1785926"/>
            <a:ext cx="59817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Безсмертна</a:t>
            </a:r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 слава "Кобзаря"</a:t>
            </a:r>
            <a:endParaRPr lang="ru-RU" sz="28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357422" y="428604"/>
            <a:ext cx="341497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Комунальний заклад освіти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«Середня загальноосвітня школа № 94»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Дніпропетровської міської ради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643182"/>
            <a:ext cx="5715000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786446" y="5715016"/>
            <a:ext cx="41433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Підготувала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Барабаш Л.І.,бібліотекар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КЗО « СЗШ № 94» ДМР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714620"/>
            <a:ext cx="55721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428596" y="642918"/>
            <a:ext cx="2024088" cy="3071834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2643174" y="1500174"/>
            <a:ext cx="1719270" cy="2714644"/>
          </a:xfrm>
          <a:prstGeom prst="roundRect">
            <a:avLst>
              <a:gd name="adj" fmla="val 16667"/>
            </a:avLst>
          </a:prstGeom>
          <a:solidFill>
            <a:srgbClr val="B6DDE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4572000" y="2143116"/>
            <a:ext cx="1928826" cy="2857520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6643702" y="3143248"/>
            <a:ext cx="1785950" cy="2928958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714356"/>
            <a:ext cx="1548249" cy="124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643446"/>
            <a:ext cx="2191191" cy="159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1588770" cy="225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714488"/>
            <a:ext cx="1445079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357430"/>
            <a:ext cx="162221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357562"/>
            <a:ext cx="1417320" cy="2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71472" y="3143248"/>
            <a:ext cx="16430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Кобзар» 2006рік,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Санкт-Петербург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2857488" y="3571876"/>
            <a:ext cx="12858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«Кобзар»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2007 рік, Київ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786314" y="4500570"/>
            <a:ext cx="16430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«Кобзар»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2008року видання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6715140" y="5643578"/>
            <a:ext cx="16430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«Кобзар» 2009 рік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284582">
            <a:off x="674437" y="571517"/>
            <a:ext cx="16668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81352">
            <a:off x="2376246" y="564366"/>
            <a:ext cx="16668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57224" y="2928934"/>
            <a:ext cx="3071834" cy="307777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Видання 2010 року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425010">
            <a:off x="4520146" y="1143605"/>
            <a:ext cx="1264920" cy="1554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400524">
            <a:off x="6496793" y="517059"/>
            <a:ext cx="16668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 rot="250531">
            <a:off x="6080749" y="3144224"/>
            <a:ext cx="2000264" cy="307777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«Кобзар» 2011року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792577">
            <a:off x="514432" y="4753912"/>
            <a:ext cx="1124477" cy="1484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928794" y="3500438"/>
            <a:ext cx="1724025" cy="2189162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428992" y="3786190"/>
            <a:ext cx="1876425" cy="214314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143504" y="4143380"/>
            <a:ext cx="1785950" cy="1928826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425010">
            <a:off x="7234789" y="4501192"/>
            <a:ext cx="1264920" cy="1554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3857628"/>
            <a:ext cx="1071297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3929066"/>
            <a:ext cx="142876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4429132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643174" y="6143644"/>
            <a:ext cx="3929090" cy="307777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Видання 2012 року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28596" y="285728"/>
            <a:ext cx="8291543" cy="164307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571481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71736" y="714356"/>
            <a:ext cx="6000792" cy="107721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За сприяння Львівського національного аграрного університету та Люблінського католицького університету Івана  Павла ІІ   у світ вийшов перший примірник «Кобзаря»   Т.Шевченка, виданий українською та польською мовами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179517">
            <a:off x="1020334" y="2096368"/>
            <a:ext cx="1674044" cy="160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071678"/>
            <a:ext cx="1285884" cy="158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512696">
            <a:off x="5918037" y="1968106"/>
            <a:ext cx="1632047" cy="189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428728" y="4143380"/>
            <a:ext cx="6000792" cy="276999"/>
          </a:xfrm>
          <a:prstGeom prst="rect">
            <a:avLst/>
          </a:prstGeom>
          <a:solidFill>
            <a:srgbClr val="D9E795"/>
          </a:solidFill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2012 року видано «Кобзар» казахською, в’єтнамською та румунською мовами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71472" y="4572008"/>
            <a:ext cx="8143932" cy="189282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uk-UA" sz="13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 безлічі книг скарбниці світової літератури особливо виділяються ті, які ввібрали в себе мудрість століть, які створюють історію. До таких належить «Кобзар» - книга, яка серед успадкованих з минулого духовних цінностей стоїть на першому місці для кожного українця. Автор цієї книги Тарас Шевченко – видатний український поет, знакова, майже культова фігура у формуванні національної  самосвідомості, і його вплив на національну культуру складно переоцінити. Вся літературна сила Шевченка – в його «Кобзарі». У «Кобзарі» відбилися київські святині, запорізьке степове  життя, ідилія українського селянського побуту – взагалі історично виробився  народний душевний склад, зі своїми образними відтінками краси, задумливості і смутку. «Кобзар» просочений духом народної поезії, тісно примикає до козацького епосу, до старої української і частково польської культури.</a:t>
            </a: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1000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2153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latin typeface="Calibri" pitchFamily="34" charset="0"/>
                <a:cs typeface="Arial" pitchFamily="34" charset="0"/>
              </a:rPr>
              <a:t>Якби хтось задумав створити рейтинг найвідоміших книг України, у ньому, без сумніву, перед вів би «Кобзар» Тараса Шевченка. Як і годиться такій славетній книзі, він має безліч перевидань, до наших днів стає центром творчих зусиль багатьох видавців та художників, а для письменників лишається невичерпним джерелом літературних алюзій. «Кобзар» перевидавався безліч разів; загальний наклад книги обраховується мільйонами примірників. Низка творів Шевченка перекладена сотнею іноземних мов. А зі списку людей, котрих так чи інакше зачепила доля у зв’язку із «Кобзарем», певно, можна було б укласти окремий чималенький томик</a:t>
            </a:r>
            <a:endParaRPr lang="ru-RU" sz="14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185085">
            <a:off x="1110162" y="2001864"/>
            <a:ext cx="1328956" cy="1908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928802"/>
            <a:ext cx="1512570" cy="1858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96355">
            <a:off x="5642435" y="2107708"/>
            <a:ext cx="2571590" cy="174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57158" y="3857628"/>
            <a:ext cx="835824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Уперше «Кобзар» видано 1840 у Санкт-Петербурзі за сприяння Євгена Гребінки. У збірку ввійшло всього вісім творів: «Перебендя», «Катерина», «Тополя», «Думка» («Нащо мені чорні брови»), «До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Основ'яненка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», «Іван Підкова», «Тарасова ніч» та «Думи мої, думи мої, лихо мені з вами», що написана спеціально для цього збірника і є своєрідним епіграфом не тільки до цього видання, але і до усієї творчості Тараса Шевченка. Після видання цієї збірки й самого Тараса Шевченка почали називати кобзарем. Навіть сам Тарас Шевченко після своїх деяких повістей починав підписуватись «Кобзар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Дармограй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 Зі всіх прижиттєвих видань творів перший «Кобзар» мав найпривабливіший вигляд: хороший папір, зручний формат, чіткий шрифт. Примітна особливість цього «Кобзаря» — офорт на початку книги за малюнком Василя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Штернберга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народний співак — кобзар із хлопчиком-поводирем. Це не ілюстрація до окремого твору, а узагальнений образ кобзаря, який і дав назву збірці. Вихід цього «Кобзаря», навіть урізаного царською цензурою, — подія величезного літературного й національного значення. У світі збереглося лише кілька примірників «Кобзаря»  Т. Шевченка 1840 року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213224">
            <a:off x="1019637" y="659631"/>
            <a:ext cx="1666875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2928934"/>
            <a:ext cx="4143404" cy="360098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Другий «Кобзар» Тараса Шевченка – видання, яке не вийшло в світ через арешт поета у справі Кирило-Мефодіївського братства, що стався на переправі через Дніпро 5 квітня 1847 року. Дане видання є спробою відтворення задуму Тараса Шевченка на основі творів, написаних у 1843-1847 роках, що переховувалися в архівах департаменту поліції в Санкт-Петербурзі до 1907 року. Факсимільна репродукція обох зошитів з автографами поезії 1846-1847 років та передмовою Шевченка до підготовленого ним видання є першою публікацією шевченківських раритетів, зібраних в архіві відділу рукописних фондів і текстології інституту літератури ім. Шевченка НАН України.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99458">
            <a:off x="5568597" y="816850"/>
            <a:ext cx="2428875" cy="1666875"/>
          </a:xfrm>
          <a:prstGeom prst="rect">
            <a:avLst/>
          </a:prstGeom>
          <a:solidFill>
            <a:srgbClr val="FFFFCC"/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214942" y="2786058"/>
            <a:ext cx="3500462" cy="252376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uk-UA" sz="1400" b="1" dirty="0">
                <a:latin typeface="Calibri" pitchFamily="34" charset="0"/>
              </a:rPr>
              <a:t>Кобзар» 1860 року надруковано коштами Платона Симиренка, з яким Тарас Шевченко познайомився під час своєї останньої подорожі Україною в 1859 році у </a:t>
            </a:r>
            <a:r>
              <a:rPr lang="uk-UA" sz="1400" b="1" dirty="0" err="1">
                <a:latin typeface="Calibri" pitchFamily="34" charset="0"/>
              </a:rPr>
              <a:t>Млієві</a:t>
            </a:r>
            <a:r>
              <a:rPr lang="uk-UA" sz="1400" b="1" dirty="0">
                <a:latin typeface="Calibri" pitchFamily="34" charset="0"/>
              </a:rPr>
              <a:t>. Платон Симиренко — відомий в Україні цукрозаводчик і меценат виділив для видання «Кобзаря» 1100 рублів. Це третє видання було значно повніше попередніх: сюди увійшло 17 творів і портрет Тараса Шевченка.</a:t>
            </a:r>
            <a:endParaRPr lang="ru-RU" sz="1400" dirty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385048">
            <a:off x="6299376" y="5490347"/>
            <a:ext cx="1321660" cy="7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9" y="857233"/>
            <a:ext cx="2500330" cy="32147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378606">
            <a:off x="561634" y="627061"/>
            <a:ext cx="1742083" cy="176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378606">
            <a:off x="6382467" y="2713216"/>
            <a:ext cx="2160822" cy="166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4786322"/>
            <a:ext cx="7929618" cy="138499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Четверте видання «Кобзаря» з'явилося в 1861 році. Збірка Шевченкових віршів, друкована під заголовком «Кобзар», опублікована на сторінках щомісячного журналу «Основа» за редакцією Василя Бєлозерського, книги I–XII. Текст надрукований кулішівкою і має наголоси на словах із кількома складами (за винятком букви «і», на якій не завжди друкарня могла позначити наголоси з технічних причин). Книга I з'явилася за життя Шевченка, а у книзі II був опублікований некролог поета.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4152900" cy="495300"/>
          </a:xfrm>
          <a:prstGeom prst="rect">
            <a:avLst/>
          </a:prstGeom>
          <a:solidFill>
            <a:srgbClr val="FFFFCC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b="1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Інші</a:t>
            </a:r>
            <a:r>
              <a:rPr lang="ru-RU" sz="18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1800" b="1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видання</a:t>
            </a:r>
            <a:r>
              <a:rPr lang="ru-RU" sz="18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Кобзаря</a:t>
            </a:r>
            <a:endParaRPr lang="ru-RU" sz="1800" b="1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341102">
            <a:off x="858417" y="1286735"/>
            <a:ext cx="1426373" cy="1984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500174"/>
            <a:ext cx="214314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97362">
            <a:off x="6437580" y="1122603"/>
            <a:ext cx="1264136" cy="189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313179">
            <a:off x="1211349" y="3837078"/>
            <a:ext cx="1292014" cy="1694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3571876"/>
            <a:ext cx="10715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228668">
            <a:off x="6302130" y="4111827"/>
            <a:ext cx="1249791" cy="1491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 rot="21092299">
            <a:off x="428596" y="3214686"/>
            <a:ext cx="2143140" cy="27699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Кобзар» 1867 року видання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928926" y="3000372"/>
            <a:ext cx="2786082" cy="27699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«Кобзар» 1874 року видання. Москва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 rot="416344">
            <a:off x="5969839" y="3014120"/>
            <a:ext cx="2643206" cy="83099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Видання «Кобзаря» 1976 року в Празі, яке крім поезій містить спогади письменників, що були особисто знайомі з Т.Г.Шевченком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 rot="21380468">
            <a:off x="375379" y="5575264"/>
            <a:ext cx="2357454" cy="64633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Раритетне видання «Кобзаря» 1889 року, яке збереглось в музеї книги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928926" y="5286388"/>
            <a:ext cx="2786082" cy="46166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«Кобзар» 1908 р.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Містить передмову І.Франка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 rot="458039">
            <a:off x="5786446" y="5643578"/>
            <a:ext cx="2428892" cy="46166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Кобзар» 1911 р. видання. Санкт-Петербург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1524356" cy="19164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928670"/>
            <a:ext cx="1357322" cy="17017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285860"/>
            <a:ext cx="1071570" cy="1757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571876"/>
            <a:ext cx="1500198" cy="142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929066"/>
            <a:ext cx="1428760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214818"/>
            <a:ext cx="1357322" cy="1643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4" y="2571744"/>
            <a:ext cx="2071702" cy="27699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«Кобзар» 1921 р.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143240" y="2857496"/>
            <a:ext cx="2357454" cy="64633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Видання «Кобзаря» 1922 року з ілюстраціями, живописом та передмовою Б.Лепкого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715008" y="3143248"/>
            <a:ext cx="2857520" cy="83099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Видання 1931р. підготовлене харківським видавництвом  «Література і Мистецтво». Містило 54 чорно-білі ілюстрації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71472" y="5214950"/>
            <a:ext cx="2143140" cy="27699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«Кобзар» 1933 року видання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857488" y="5786454"/>
            <a:ext cx="2714644" cy="64633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«Кобзар» 1942 року видання. Передмову до збірки написав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Павло Тичина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072198" y="6000768"/>
            <a:ext cx="2071702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«Кобзар» 1947 року видання, Вінниця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 rot="20867946">
            <a:off x="573030" y="621084"/>
            <a:ext cx="1689198" cy="191308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357554" y="714356"/>
            <a:ext cx="1643074" cy="164307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443828">
            <a:off x="7028368" y="699438"/>
            <a:ext cx="981434" cy="1600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85786" y="5572140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 rot="738383">
            <a:off x="6674034" y="507928"/>
            <a:ext cx="1636327" cy="2055929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615141">
            <a:off x="6893058" y="564344"/>
            <a:ext cx="1110453" cy="1725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229993">
            <a:off x="865155" y="914054"/>
            <a:ext cx="1140835" cy="153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71480"/>
            <a:ext cx="1071570" cy="1571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143636" y="2428868"/>
            <a:ext cx="2357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 rot="21133620">
            <a:off x="656915" y="3757682"/>
            <a:ext cx="1857388" cy="244606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281867">
            <a:off x="1007398" y="4051225"/>
            <a:ext cx="1179195" cy="1758685"/>
          </a:xfrm>
          <a:prstGeom prst="rect">
            <a:avLst/>
          </a:prstGeom>
          <a:solidFill>
            <a:srgbClr val="CCCCFF"/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214678" y="3429000"/>
            <a:ext cx="1914528" cy="2071702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286124"/>
            <a:ext cx="1333503" cy="17526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35" name="Text Box 11"/>
          <p:cNvSpPr txBox="1">
            <a:spLocks noChangeArrowheads="1"/>
          </p:cNvSpPr>
          <p:nvPr/>
        </p:nvSpPr>
        <p:spPr bwMode="auto">
          <a:xfrm rot="635656">
            <a:off x="5649417" y="3173299"/>
            <a:ext cx="2905299" cy="266433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745984">
            <a:off x="6046583" y="3556378"/>
            <a:ext cx="2273105" cy="19214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 rot="20977026">
            <a:off x="556787" y="2621626"/>
            <a:ext cx="221457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«Кобзар» 1950 року видання. Херсон, ілюстрований художніми роботами самого автора – Т.Г.Шевченка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86116" y="2428868"/>
            <a:ext cx="171451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b="1" dirty="0" err="1" smtClean="0">
                <a:latin typeface="Calibri" pitchFamily="34" charset="0"/>
              </a:rPr>
              <a:t>“Кобзар”</a:t>
            </a:r>
            <a:r>
              <a:rPr lang="uk-UA" sz="1200" b="1" dirty="0" smtClean="0">
                <a:latin typeface="Calibri" pitchFamily="34" charset="0"/>
              </a:rPr>
              <a:t> 1954 року, Київ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 rot="580890">
            <a:off x="6215074" y="2500306"/>
            <a:ext cx="2286016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«Кобзар»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-видання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1960 року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571472" y="6000768"/>
            <a:ext cx="214314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«Кобзар» 1961 рік, Київ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3071802" y="5500702"/>
            <a:ext cx="214314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«Кобзар» 1976 рік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 rot="593506">
            <a:off x="5357922" y="5843818"/>
            <a:ext cx="3186931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«Кобзар», виданий 1978 року в Києві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320495">
            <a:off x="1286819" y="837798"/>
            <a:ext cx="1355389" cy="18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478861">
            <a:off x="6322226" y="811534"/>
            <a:ext cx="1550724" cy="216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419620">
            <a:off x="1635527" y="3440300"/>
            <a:ext cx="1500531" cy="23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610862">
            <a:off x="4838243" y="3772109"/>
            <a:ext cx="16668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 rot="21407108">
            <a:off x="1000100" y="2786058"/>
            <a:ext cx="2071670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«Малий Кобзар», 1981 рік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 rot="591062">
            <a:off x="5520101" y="3015721"/>
            <a:ext cx="272453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«Кобзар» 1982рік, вступне слово – Олеся  Гончара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 rot="217724">
            <a:off x="869258" y="5791420"/>
            <a:ext cx="242886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«Кобзар» 1987 року видання, Київ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357686" y="6143644"/>
            <a:ext cx="2500298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«Кобзар» 1988 року видання, Київ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322531">
            <a:off x="3412545" y="1179416"/>
            <a:ext cx="1994297" cy="209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WordArt 1"/>
          <p:cNvSpPr>
            <a:spLocks noChangeArrowheads="1" noChangeShapeType="1" noTextEdit="1"/>
          </p:cNvSpPr>
          <p:nvPr/>
        </p:nvSpPr>
        <p:spPr bwMode="auto">
          <a:xfrm>
            <a:off x="2428860" y="500042"/>
            <a:ext cx="47339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b="1" kern="10" spc="0" smtClean="0">
                <a:ln w="9525">
                  <a:noFill/>
                  <a:round/>
                  <a:headEnd/>
                  <a:tailEnd/>
                </a:ln>
                <a:solidFill>
                  <a:srgbClr val="00863D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Сучасні  видання Кобзаря</a:t>
            </a:r>
            <a:endParaRPr lang="ru-RU" sz="1800" b="1" kern="10" spc="0">
              <a:ln w="9525">
                <a:noFill/>
                <a:round/>
                <a:headEnd/>
                <a:tailEnd/>
              </a:ln>
              <a:solidFill>
                <a:srgbClr val="00863D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0" name="AutoShape 2"/>
          <p:cNvSpPr>
            <a:spLocks noChangeArrowheads="1"/>
          </p:cNvSpPr>
          <p:nvPr/>
        </p:nvSpPr>
        <p:spPr bwMode="auto">
          <a:xfrm rot="21267047">
            <a:off x="571501" y="1928802"/>
            <a:ext cx="2071673" cy="3055948"/>
          </a:xfrm>
          <a:prstGeom prst="plaque">
            <a:avLst>
              <a:gd name="adj" fmla="val 16667"/>
            </a:avLst>
          </a:prstGeom>
          <a:solidFill>
            <a:srgbClr val="D9E79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14554"/>
            <a:ext cx="1371600" cy="212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3500430" y="1285860"/>
            <a:ext cx="2428892" cy="3360746"/>
          </a:xfrm>
          <a:prstGeom prst="plaque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 rot="192806">
            <a:off x="6566161" y="1857192"/>
            <a:ext cx="1928826" cy="3075257"/>
          </a:xfrm>
          <a:prstGeom prst="plaque">
            <a:avLst>
              <a:gd name="adj" fmla="val 16667"/>
            </a:avLst>
          </a:prstGeom>
          <a:solidFill>
            <a:srgbClr val="D9E79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214554"/>
            <a:ext cx="1491414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571612"/>
            <a:ext cx="16668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 rot="21330529">
            <a:off x="500034" y="5072074"/>
            <a:ext cx="250033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«Кобзар»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2002 року видання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571868" y="4786322"/>
            <a:ext cx="2286016" cy="584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«Кобзар» 2003 року видання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 rot="363369">
            <a:off x="6572264" y="5000636"/>
            <a:ext cx="1857388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«Кобзар»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2005 року видання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1041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БИБЛИОТЕКА</cp:lastModifiedBy>
  <cp:revision>15</cp:revision>
  <dcterms:created xsi:type="dcterms:W3CDTF">2014-02-18T14:38:46Z</dcterms:created>
  <dcterms:modified xsi:type="dcterms:W3CDTF">2014-02-20T08:51:30Z</dcterms:modified>
</cp:coreProperties>
</file>