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7"/>
            <a:ext cx="6400800" cy="2448272"/>
          </a:xfrm>
        </p:spPr>
        <p:txBody>
          <a:bodyPr>
            <a:normAutofit/>
          </a:bodyPr>
          <a:lstStyle/>
          <a:p>
            <a:r>
              <a:rPr lang="uk-UA" sz="5400" dirty="0" smtClean="0"/>
              <a:t>«Соціалізація учнівської молоді»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470025"/>
          </a:xfrm>
        </p:spPr>
        <p:txBody>
          <a:bodyPr/>
          <a:lstStyle/>
          <a:p>
            <a:r>
              <a:rPr lang="uk-UA" dirty="0" smtClean="0"/>
              <a:t>ПРЕЗЕНТАЦІЯ НА ТЕМУ: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5"/>
            <a:ext cx="36107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764705"/>
            <a:ext cx="8064896" cy="5391448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інволюційно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dirty="0" smtClean="0"/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саморуйнівних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6525345"/>
            <a:ext cx="4041775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2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 flipV="1">
            <a:off x="4860032" y="260649"/>
            <a:ext cx="3610744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62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1196753"/>
            <a:ext cx="3322712" cy="33836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258816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некритично,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88" y="2718697"/>
            <a:ext cx="4038600" cy="28795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 flipV="1">
            <a:off x="4645026" y="1484784"/>
            <a:ext cx="4041775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5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475657" y="935009"/>
            <a:ext cx="30217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052737"/>
            <a:ext cx="4040188" cy="5073427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я”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(18-25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концептуальна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52737"/>
            <a:ext cx="4041775" cy="5073427"/>
          </a:xfrm>
        </p:spPr>
        <p:txBody>
          <a:bodyPr>
            <a:normAutofit/>
          </a:bodyPr>
          <a:lstStyle/>
          <a:p>
            <a:r>
              <a:rPr lang="ru-RU" dirty="0" smtClean="0"/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благополучно,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несхожості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людьми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(стати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конформізм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угодовство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572002" y="887041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260649"/>
            <a:ext cx="28057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980729"/>
            <a:ext cx="4040188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980729"/>
            <a:ext cx="3970784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Післятрудова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ломка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619672" y="228920"/>
            <a:ext cx="706712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 flipV="1">
            <a:off x="4572002" y="188641"/>
            <a:ext cx="4041775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8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9"/>
            <a:ext cx="274664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404664"/>
            <a:ext cx="3960440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ломка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важковиховувані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неслухняність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704" y="692696"/>
            <a:ext cx="4660792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2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 flipV="1">
            <a:off x="4572002" y="116633"/>
            <a:ext cx="4041775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45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3200" dirty="0" err="1" smtClean="0"/>
              <a:t>великі</a:t>
            </a:r>
            <a:r>
              <a:rPr lang="ru-RU" sz="3200" dirty="0" smtClean="0"/>
              <a:t> </a:t>
            </a:r>
            <a:r>
              <a:rPr lang="ru-RU" sz="3200" dirty="0" err="1"/>
              <a:t>кризи</a:t>
            </a:r>
            <a:r>
              <a:rPr lang="ru-RU" sz="32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новонародженість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криза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 13-14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великих кризах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 1 року,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17-18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Виділяють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</a:t>
            </a:r>
            <a:r>
              <a:rPr lang="ru-RU" sz="3200" dirty="0" err="1" smtClean="0"/>
              <a:t>малі</a:t>
            </a:r>
            <a:r>
              <a:rPr lang="ru-RU" sz="3200" dirty="0" smtClean="0"/>
              <a:t> </a:t>
            </a:r>
            <a:r>
              <a:rPr lang="ru-RU" sz="3200" dirty="0" err="1"/>
              <a:t>кризи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750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512168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Ознакою</a:t>
            </a:r>
            <a:r>
              <a:rPr lang="ru-RU" sz="2400" b="1" dirty="0"/>
              <a:t> </a:t>
            </a:r>
            <a:r>
              <a:rPr lang="ru-RU" sz="2400" b="1" dirty="0" err="1"/>
              <a:t>успішності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 </a:t>
            </a:r>
            <a:r>
              <a:rPr lang="ru-RU" sz="2400" b="1" dirty="0" err="1"/>
              <a:t>соціалізації</a:t>
            </a:r>
            <a:r>
              <a:rPr lang="ru-RU" sz="2400" b="1" dirty="0"/>
              <a:t> </a:t>
            </a:r>
            <a:r>
              <a:rPr lang="ru-RU" sz="2400" b="1" dirty="0" err="1"/>
              <a:t>особистості</a:t>
            </a:r>
            <a:r>
              <a:rPr lang="ru-RU" sz="2400" b="1" dirty="0"/>
              <a:t> </a:t>
            </a:r>
            <a:r>
              <a:rPr lang="ru-RU" sz="2400" b="1" dirty="0" err="1"/>
              <a:t>підлітка</a:t>
            </a:r>
            <a:r>
              <a:rPr lang="ru-RU" sz="2400" b="1" dirty="0"/>
              <a:t> є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готовність</a:t>
            </a:r>
            <a:r>
              <a:rPr lang="ru-RU" sz="2400" b="1" dirty="0"/>
              <a:t> </a:t>
            </a:r>
            <a:r>
              <a:rPr lang="ru-RU" sz="2400" b="1" dirty="0" err="1"/>
              <a:t>взаємодіяти</a:t>
            </a:r>
            <a:r>
              <a:rPr lang="ru-RU" sz="2400" b="1" dirty="0"/>
              <a:t> з </a:t>
            </a:r>
            <a:r>
              <a:rPr lang="ru-RU" sz="2400" b="1" dirty="0" err="1"/>
              <a:t>соціумом</a:t>
            </a:r>
            <a:r>
              <a:rPr lang="ru-RU" sz="2400" b="1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7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Нами </a:t>
            </a:r>
            <a:r>
              <a:rPr lang="ru-RU" sz="2400" dirty="0" err="1">
                <a:cs typeface="Times New Roman" panose="02020603050405020304" pitchFamily="18" charset="0"/>
              </a:rPr>
              <a:t>виділяються</a:t>
            </a:r>
            <a:r>
              <a:rPr lang="ru-RU" sz="2400" dirty="0">
                <a:cs typeface="Times New Roman" panose="02020603050405020304" pitchFamily="18" charset="0"/>
              </a:rPr>
              <a:t> три шляхи </a:t>
            </a:r>
            <a:r>
              <a:rPr lang="ru-RU" sz="2400" dirty="0" err="1"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13339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перший шлях,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ровесниками;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75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Autofit/>
          </a:bodyPr>
          <a:lstStyle/>
          <a:p>
            <a:r>
              <a:rPr lang="ru-RU" sz="2400" b="1" dirty="0"/>
              <a:t>Доведено, </a:t>
            </a:r>
            <a:r>
              <a:rPr lang="ru-RU" sz="2400" b="1" dirty="0" err="1"/>
              <a:t>що</a:t>
            </a:r>
            <a:r>
              <a:rPr lang="ru-RU" sz="2400" b="1" dirty="0"/>
              <a:t> на </a:t>
            </a:r>
            <a:r>
              <a:rPr lang="ru-RU" sz="2400" b="1" dirty="0" err="1"/>
              <a:t>ефективність</a:t>
            </a:r>
            <a:r>
              <a:rPr lang="ru-RU" sz="2400" b="1" dirty="0"/>
              <a:t> </a:t>
            </a:r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готовності</a:t>
            </a:r>
            <a:r>
              <a:rPr lang="ru-RU" sz="2400" b="1" dirty="0"/>
              <a:t> </a:t>
            </a:r>
            <a:r>
              <a:rPr lang="ru-RU" sz="2400" b="1" dirty="0" err="1"/>
              <a:t>підлітка</a:t>
            </a:r>
            <a:r>
              <a:rPr lang="ru-RU" sz="2400" b="1" dirty="0"/>
              <a:t> </a:t>
            </a:r>
            <a:r>
              <a:rPr lang="ru-RU" sz="2400" b="1" dirty="0" err="1"/>
              <a:t>взаємодіяти</a:t>
            </a:r>
            <a:r>
              <a:rPr lang="ru-RU" sz="2400" b="1" dirty="0"/>
              <a:t> з </a:t>
            </a:r>
            <a:r>
              <a:rPr lang="ru-RU" sz="2400" b="1" dirty="0" err="1"/>
              <a:t>соціумом</a:t>
            </a:r>
            <a:r>
              <a:rPr lang="ru-RU" sz="2400" b="1" dirty="0"/>
              <a:t> </a:t>
            </a:r>
            <a:r>
              <a:rPr lang="ru-RU" sz="2400" b="1" dirty="0" err="1"/>
              <a:t>впливають</a:t>
            </a:r>
            <a:r>
              <a:rPr lang="ru-RU" sz="2400" b="1" dirty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чинники</a:t>
            </a:r>
            <a:r>
              <a:rPr lang="ru-RU" sz="2400" b="1" dirty="0"/>
              <a:t> </a:t>
            </a:r>
            <a:r>
              <a:rPr lang="ru-RU" sz="2400" b="1" dirty="0" err="1"/>
              <a:t>освітнього</a:t>
            </a:r>
            <a:r>
              <a:rPr lang="ru-RU" sz="2400" b="1" dirty="0"/>
              <a:t> простору: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6339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служба,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державницько-громадський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5640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2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483488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рисами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604" y="2010295"/>
            <a:ext cx="3254433" cy="3599411"/>
          </a:xfrm>
        </p:spPr>
      </p:pic>
    </p:spTree>
    <p:extLst>
      <p:ext uri="{BB962C8B-B14F-4D97-AF65-F5344CB8AC3E}">
        <p14:creationId xmlns:p14="http://schemas.microsoft.com/office/powerpoint/2010/main" xmlns="" val="167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188640"/>
            <a:ext cx="8363272" cy="158417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04" y="3136670"/>
            <a:ext cx="4035829" cy="13466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412777"/>
            <a:ext cx="375476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вчимося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у нас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ролей.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нас.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7595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Результатом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ролей:  </a:t>
            </a:r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Я –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Я –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8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715200" cy="1426169"/>
          </a:xfrm>
        </p:spPr>
        <p:txBody>
          <a:bodyPr>
            <a:normAutofit/>
          </a:bodyPr>
          <a:lstStyle/>
          <a:p>
            <a:r>
              <a:rPr lang="uk-UA" sz="4800" dirty="0" smtClean="0"/>
              <a:t>           Дякую </a:t>
            </a:r>
            <a:r>
              <a:rPr lang="uk-UA" sz="4800" dirty="0" smtClean="0"/>
              <a:t>за увагу!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1720" y="3933057"/>
            <a:ext cx="2444080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348880"/>
            <a:ext cx="6336704" cy="4000894"/>
          </a:xfrm>
        </p:spPr>
      </p:pic>
    </p:spTree>
    <p:extLst>
      <p:ext uri="{BB962C8B-B14F-4D97-AF65-F5344CB8AC3E}">
        <p14:creationId xmlns:p14="http://schemas.microsoft.com/office/powerpoint/2010/main" xmlns="" val="36109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через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67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941568" cy="525658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компетентностями педагога та все ж таки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родин,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до 20%,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допрофільного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стандарту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незайнятості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позаурочної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юнацтва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8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успішна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обласної</a:t>
            </a:r>
            <a:r>
              <a:rPr lang="ru-RU" dirty="0"/>
              <a:t> </a:t>
            </a:r>
            <a:r>
              <a:rPr lang="ru-RU" dirty="0" err="1"/>
              <a:t>науково-методичної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вплине</a:t>
            </a:r>
            <a:r>
              <a:rPr lang="ru-RU" dirty="0"/>
              <a:t> у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на </a:t>
            </a:r>
            <a:r>
              <a:rPr lang="ru-RU" dirty="0" smtClean="0"/>
              <a:t>стан:</a:t>
            </a:r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зубожіння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7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err="1"/>
              <a:t>Поняття</a:t>
            </a:r>
            <a:r>
              <a:rPr lang="ru-RU" sz="2800" dirty="0"/>
              <a:t> "</a:t>
            </a:r>
            <a:r>
              <a:rPr lang="ru-RU" sz="2800" dirty="0" err="1"/>
              <a:t>соціалізація</a:t>
            </a:r>
            <a:r>
              <a:rPr lang="ru-RU" sz="2800" dirty="0"/>
              <a:t>" </a:t>
            </a:r>
            <a:r>
              <a:rPr lang="ru-RU" sz="2800" dirty="0" err="1"/>
              <a:t>запровадив</a:t>
            </a:r>
            <a:r>
              <a:rPr lang="ru-RU" sz="2800" dirty="0"/>
              <a:t> у </a:t>
            </a:r>
            <a:r>
              <a:rPr lang="ru-RU" sz="2800" dirty="0" err="1"/>
              <a:t>середині</a:t>
            </a:r>
            <a:r>
              <a:rPr lang="ru-RU" sz="2800" dirty="0"/>
              <a:t> </a:t>
            </a:r>
            <a:r>
              <a:rPr lang="en-US" sz="2800" dirty="0"/>
              <a:t>XIX </a:t>
            </a:r>
            <a:r>
              <a:rPr lang="ru-RU" sz="2800" dirty="0"/>
              <a:t>ст. </a:t>
            </a:r>
            <a:r>
              <a:rPr lang="ru-RU" sz="2800" dirty="0" err="1"/>
              <a:t>французький</a:t>
            </a:r>
            <a:r>
              <a:rPr lang="ru-RU" sz="2800" dirty="0"/>
              <a:t> </a:t>
            </a:r>
            <a:r>
              <a:rPr lang="ru-RU" sz="2800" dirty="0" err="1"/>
              <a:t>соціолог</a:t>
            </a:r>
            <a:r>
              <a:rPr lang="ru-RU" sz="2800" dirty="0"/>
              <a:t> </a:t>
            </a:r>
            <a:r>
              <a:rPr lang="ru-RU" sz="2800" dirty="0" err="1"/>
              <a:t>Габріель</a:t>
            </a:r>
            <a:r>
              <a:rPr lang="ru-RU" sz="2800" dirty="0"/>
              <a:t> </a:t>
            </a:r>
            <a:r>
              <a:rPr lang="ru-RU" sz="2800" dirty="0" err="1"/>
              <a:t>Тард</a:t>
            </a:r>
            <a:r>
              <a:rPr lang="ru-RU" sz="2800" dirty="0"/>
              <a:t> для </a:t>
            </a:r>
            <a:r>
              <a:rPr lang="ru-RU" sz="2800" dirty="0" err="1"/>
              <a:t>позначення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 </a:t>
            </a:r>
            <a:r>
              <a:rPr lang="ru-RU" sz="2800" dirty="0" err="1"/>
              <a:t>інтеріоризації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 норм шляхом </a:t>
            </a:r>
            <a:r>
              <a:rPr lang="ru-RU" sz="2800" dirty="0" err="1"/>
              <a:t>соціальної</a:t>
            </a:r>
            <a:r>
              <a:rPr lang="ru-RU" sz="2800" dirty="0"/>
              <a:t> </a:t>
            </a:r>
            <a:r>
              <a:rPr lang="ru-RU" sz="2800" dirty="0" err="1"/>
              <a:t>взаємодії</a:t>
            </a:r>
            <a:r>
              <a:rPr lang="ru-RU" sz="2800" dirty="0"/>
              <a:t>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310" y="2201864"/>
            <a:ext cx="3279557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21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323528" y="476673"/>
            <a:ext cx="3106688" cy="503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692697"/>
            <a:ext cx="41148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давно.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Л.Виготського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Л.Буєвої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І.Кона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А.Макаренка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В.Сухомлинського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Л.Рубінштейна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4" y="620688"/>
            <a:ext cx="2304255" cy="5184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2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868" y="620689"/>
            <a:ext cx="2313133" cy="51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60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7"/>
            <a:ext cx="3466728" cy="936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476673"/>
            <a:ext cx="7344816" cy="560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сходах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самих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сезон,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сходах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V="1">
            <a:off x="4645026" y="6126162"/>
            <a:ext cx="3743399" cy="1111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260648"/>
            <a:ext cx="3250704" cy="936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7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250704" cy="936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556793"/>
            <a:ext cx="404018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затягнутим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самому складному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88" y="3219482"/>
            <a:ext cx="4038600" cy="18779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 flipV="1">
            <a:off x="4645026" y="836712"/>
            <a:ext cx="4041775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8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1352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ПРЕЗЕНТАЦІЯ НА ТЕМУ: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Виділяють: </vt:lpstr>
      <vt:lpstr>Ознакою успішності процесу соціалізації особистості підлітка є його готовність взаємодіяти з соціумом. </vt:lpstr>
      <vt:lpstr>Доведено, що на ефективність формування готовності підлітка взаємодіяти з соціумом впливають такі чинники освітнього простору: </vt:lpstr>
      <vt:lpstr>Слайд 18</vt:lpstr>
      <vt:lpstr>Процес соціалізації ніколи не завершується, він продовжується безперервно протягом усього життя</vt:lpstr>
      <vt:lpstr>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Petrovich2</cp:lastModifiedBy>
  <cp:revision>16</cp:revision>
  <dcterms:created xsi:type="dcterms:W3CDTF">2015-12-06T08:38:13Z</dcterms:created>
  <dcterms:modified xsi:type="dcterms:W3CDTF">2015-12-07T11:43:55Z</dcterms:modified>
</cp:coreProperties>
</file>