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0"/>
  </p:notesMasterIdLst>
  <p:sldIdLst>
    <p:sldId id="256" r:id="rId2"/>
    <p:sldId id="257" r:id="rId3"/>
    <p:sldId id="263" r:id="rId4"/>
    <p:sldId id="284" r:id="rId5"/>
    <p:sldId id="259" r:id="rId6"/>
    <p:sldId id="260" r:id="rId7"/>
    <p:sldId id="264" r:id="rId8"/>
    <p:sldId id="265" r:id="rId9"/>
    <p:sldId id="262" r:id="rId10"/>
    <p:sldId id="272" r:id="rId11"/>
    <p:sldId id="274" r:id="rId12"/>
    <p:sldId id="276" r:id="rId13"/>
    <p:sldId id="277" r:id="rId14"/>
    <p:sldId id="278" r:id="rId15"/>
    <p:sldId id="270" r:id="rId16"/>
    <p:sldId id="271" r:id="rId17"/>
    <p:sldId id="280" r:id="rId18"/>
    <p:sldId id="28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NA7 X86" initials="DX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58771" autoAdjust="0"/>
  </p:normalViewPr>
  <p:slideViewPr>
    <p:cSldViewPr snapToGrid="0">
      <p:cViewPr varScale="1">
        <p:scale>
          <a:sx n="89" d="100"/>
          <a:sy n="89" d="100"/>
        </p:scale>
        <p:origin x="-94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3-29T22:50:22.225" idx="1">
    <p:pos x="-24" y="22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44D46-F23B-4611-9A96-91A4223CBFBA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759A3-DA8F-4D3B-930E-D2E50211AE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759A3-DA8F-4D3B-930E-D2E50211AE6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759A3-DA8F-4D3B-930E-D2E50211AE6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759A3-DA8F-4D3B-930E-D2E50211AE6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759A3-DA8F-4D3B-930E-D2E50211AE69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B9BDE-68F4-4DCC-B00E-9E520CE93352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26029-4670-4755-A247-97FD5BC3E2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409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B9BDE-68F4-4DCC-B00E-9E520CE93352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26029-4670-4755-A247-97FD5BC3E2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3384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B9BDE-68F4-4DCC-B00E-9E520CE93352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26029-4670-4755-A247-97FD5BC3E2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9749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B9BDE-68F4-4DCC-B00E-9E520CE93352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26029-4670-4755-A247-97FD5BC3E2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751116" y="75416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8169" y="29935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427257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B9BDE-68F4-4DCC-B00E-9E520CE93352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26029-4670-4755-A247-97FD5BC3E2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8007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B9BDE-68F4-4DCC-B00E-9E520CE93352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26029-4670-4755-A247-97FD5BC3E2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6570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B9BDE-68F4-4DCC-B00E-9E520CE93352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26029-4670-4755-A247-97FD5BC3E2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1948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B9BDE-68F4-4DCC-B00E-9E520CE93352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26029-4670-4755-A247-97FD5BC3E2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3424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B9BDE-68F4-4DCC-B00E-9E520CE93352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26029-4670-4755-A247-97FD5BC3E2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4832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B9BDE-68F4-4DCC-B00E-9E520CE93352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26029-4670-4755-A247-97FD5BC3E2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4088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B9BDE-68F4-4DCC-B00E-9E520CE93352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26029-4670-4755-A247-97FD5BC3E2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3869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B9BDE-68F4-4DCC-B00E-9E520CE93352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26029-4670-4755-A247-97FD5BC3E2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0720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B9BDE-68F4-4DCC-B00E-9E520CE93352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26029-4670-4755-A247-97FD5BC3E2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8276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B9BDE-68F4-4DCC-B00E-9E520CE93352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26029-4670-4755-A247-97FD5BC3E2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2105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B9BDE-68F4-4DCC-B00E-9E520CE93352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26029-4670-4755-A247-97FD5BC3E2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707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B9BDE-68F4-4DCC-B00E-9E520CE93352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26029-4670-4755-A247-97FD5BC3E2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3972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4451227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2" y="609601"/>
            <a:ext cx="2441519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451212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B9BDE-68F4-4DCC-B00E-9E520CE93352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26029-4670-4755-A247-97FD5BC3E2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2955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 amt="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9CB9BDE-68F4-4DCC-B00E-9E520CE93352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A226029-4670-4755-A247-97FD5BC3E2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8386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5295" y="185161"/>
            <a:ext cx="6858000" cy="214813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dirty="0" smtClean="0">
                <a:solidFill>
                  <a:schemeClr val="accent1"/>
                </a:solidFill>
              </a:rPr>
              <a:t> дослідницька робота:</a:t>
            </a:r>
            <a:br>
              <a:rPr lang="uk-UA" sz="4000" b="1" dirty="0" smtClean="0">
                <a:solidFill>
                  <a:schemeClr val="accent1"/>
                </a:solidFill>
              </a:rPr>
            </a:br>
            <a:r>
              <a:rPr lang="uk-UA" sz="4000" b="1" dirty="0" smtClean="0">
                <a:solidFill>
                  <a:schemeClr val="accent1"/>
                </a:solidFill>
              </a:rPr>
              <a:t>«Емпіричне Дослідження </a:t>
            </a:r>
            <a:br>
              <a:rPr lang="uk-UA" sz="4000" b="1" dirty="0" smtClean="0">
                <a:solidFill>
                  <a:schemeClr val="accent1"/>
                </a:solidFill>
              </a:rPr>
            </a:br>
            <a:r>
              <a:rPr lang="uk-UA" sz="4000" b="1" dirty="0" smtClean="0">
                <a:solidFill>
                  <a:schemeClr val="accent1"/>
                </a:solidFill>
              </a:rPr>
              <a:t>питної  води»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7" y="2011680"/>
            <a:ext cx="2676341" cy="2211300"/>
          </a:xfrm>
          <a:prstGeom prst="rect">
            <a:avLst/>
          </a:prstGeom>
        </p:spPr>
      </p:pic>
      <p:pic>
        <p:nvPicPr>
          <p:cNvPr id="1026" name="Picture 2" descr="I:\хим. картинки\7a7b7d722f205ca011afed0de6cf84fb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37356" y="4286625"/>
            <a:ext cx="2875547" cy="237175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52345" y="2697480"/>
            <a:ext cx="444535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uk-UA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endParaRPr lang="uk-UA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Автор роботи:</a:t>
            </a:r>
          </a:p>
          <a:p>
            <a:r>
              <a:rPr lang="uk-UA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Пилипчук</a:t>
            </a:r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2000" b="1" noProof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Кристина</a:t>
            </a:r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Сергіївна</a:t>
            </a:r>
          </a:p>
          <a:p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КЗО «СЗШ №94» ДМР</a:t>
            </a:r>
          </a:p>
          <a:p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учениця 11 класу</a:t>
            </a:r>
          </a:p>
          <a:p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Педагогічний керівник:</a:t>
            </a:r>
          </a:p>
          <a:p>
            <a:r>
              <a:rPr lang="uk-UA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Жименко</a:t>
            </a:r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Наталія Миколаївна , вчитель хімії  </a:t>
            </a:r>
            <a:endParaRPr lang="uk-UA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endParaRPr lang="uk-UA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7305035" y="90100"/>
            <a:ext cx="18389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5907216" y="-17621"/>
            <a:ext cx="323678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5907216" y="-17621"/>
            <a:ext cx="323678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224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248" y="128016"/>
            <a:ext cx="7648067" cy="2020824"/>
          </a:xfrm>
        </p:spPr>
        <p:txBody>
          <a:bodyPr>
            <a:noAutofit/>
          </a:bodyPr>
          <a:lstStyle/>
          <a:p>
            <a:pPr algn="ctr"/>
            <a:r>
              <a:rPr lang="uk-UA" sz="2800" b="1" u="sng" noProof="1" smtClean="0"/>
              <a:t/>
            </a:r>
            <a:br>
              <a:rPr lang="uk-UA" sz="2800" b="1" u="sng" noProof="1" smtClean="0"/>
            </a:br>
            <a:r>
              <a:rPr lang="uk-UA" sz="2800" b="1" u="sng" noProof="1" smtClean="0"/>
              <a:t>Розділ </a:t>
            </a:r>
            <a:r>
              <a:rPr lang="en-US" sz="2800" b="1" u="sng" noProof="1" smtClean="0"/>
              <a:t>II</a:t>
            </a:r>
            <a:r>
              <a:rPr lang="uk-UA" sz="2800" b="1" u="sng" noProof="1" smtClean="0"/>
              <a:t>.</a:t>
            </a:r>
            <a:r>
              <a:rPr lang="en-US" sz="2800" b="1" noProof="1" smtClean="0"/>
              <a:t> </a:t>
            </a:r>
            <a:r>
              <a:rPr lang="uk-UA" sz="2800" b="1" noProof="1" smtClean="0"/>
              <a:t>Експериментальна частина</a:t>
            </a:r>
            <a:r>
              <a:rPr lang="uk-UA" sz="2800" b="1" u="sng" noProof="1" smtClean="0"/>
              <a:t/>
            </a:r>
            <a:br>
              <a:rPr lang="uk-UA" sz="2800" b="1" u="sng" noProof="1" smtClean="0"/>
            </a:br>
            <a:r>
              <a:rPr lang="uk-UA" sz="2400" b="1" u="sng" noProof="1" smtClean="0"/>
              <a:t>Виявлення йонів трьохвалентного</a:t>
            </a:r>
            <a:r>
              <a:rPr lang="en-US" sz="2400" b="1" u="sng" noProof="1" smtClean="0">
                <a:latin typeface="Constantia" pitchFamily="18" charset="0"/>
              </a:rPr>
              <a:t> </a:t>
            </a:r>
            <a:r>
              <a:rPr lang="uk-UA" sz="2400" b="1" u="sng" noProof="1" smtClean="0"/>
              <a:t>феруму                 У питній воді </a:t>
            </a:r>
            <a:endParaRPr lang="uk-UA" sz="2400" b="1" u="sng" noProof="1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3"/>
          </p:nvPr>
        </p:nvSpPr>
        <p:spPr>
          <a:xfrm>
            <a:off x="-1485713" y="1584089"/>
            <a:ext cx="4848527" cy="4901184"/>
          </a:xfrm>
        </p:spPr>
        <p:txBody>
          <a:bodyPr>
            <a:normAutofit/>
          </a:bodyPr>
          <a:lstStyle/>
          <a:p>
            <a:pPr>
              <a:buNone/>
            </a:pPr>
            <a:endParaRPr lang="uk-UA" b="1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endParaRPr lang="uk-UA" b="1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endParaRPr lang="uk-UA" b="1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endParaRPr lang="ru-RU" baseline="30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5176" y="1605770"/>
            <a:ext cx="46817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До 5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мл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природної води додали 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1-2 краплі концентрованої 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хлоридної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кислоти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і 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5 крапель 10% розчину амоній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роданіду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SCN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В присутності йонів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</a:rPr>
              <a:t>3+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з’являється речовина </a:t>
            </a:r>
          </a:p>
          <a:p>
            <a:pPr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жовтувато – червоного кольору.</a:t>
            </a:r>
          </a:p>
          <a:p>
            <a:pPr>
              <a:buNone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Концентрація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Fe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</a:rPr>
              <a:t>3+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0, 4 – 1, 0 мг/л     при нормі 0,3 мг/л, не відповідає нормам.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81404" y="1553028"/>
            <a:ext cx="1282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Fe </a:t>
            </a:r>
            <a:r>
              <a:rPr lang="en-US" sz="3200" b="1" baseline="30000" dirty="0" smtClean="0">
                <a:solidFill>
                  <a:schemeClr val="accent5">
                    <a:lumMod val="75000"/>
                  </a:schemeClr>
                </a:solidFill>
              </a:rPr>
              <a:t>3+</a:t>
            </a: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Рисунок 7" descr="DSCN19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1947" y="2729948"/>
            <a:ext cx="4063998" cy="3047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0664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280" y="433552"/>
            <a:ext cx="7514035" cy="848710"/>
          </a:xfrm>
        </p:spPr>
        <p:txBody>
          <a:bodyPr>
            <a:noAutofit/>
          </a:bodyPr>
          <a:lstStyle/>
          <a:p>
            <a:r>
              <a:rPr lang="uk-UA" sz="2800" b="1" u="sng" noProof="1" smtClean="0"/>
              <a:t>Виявлення йонів двовалентного феруму</a:t>
            </a:r>
            <a:endParaRPr lang="uk-UA" sz="2800" b="1" u="sng" noProof="1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60131" y="1229711"/>
            <a:ext cx="8229185" cy="51290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baseline="30000" dirty="0" smtClean="0"/>
              <a:t>  </a:t>
            </a:r>
          </a:p>
          <a:p>
            <a:pPr marL="0" indent="0">
              <a:buNone/>
            </a:pPr>
            <a:endParaRPr lang="ru-RU" baseline="30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0717" y="1387365"/>
            <a:ext cx="42172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До 5 </a:t>
            </a:r>
            <a:r>
              <a:rPr lang="uk-UA" sz="2400" dirty="0" err="1" smtClean="0"/>
              <a:t>мл</a:t>
            </a:r>
            <a:r>
              <a:rPr lang="uk-UA" sz="2400" dirty="0" smtClean="0"/>
              <a:t> води додали 0,1 г </a:t>
            </a:r>
          </a:p>
          <a:p>
            <a:r>
              <a:rPr lang="uk-UA" sz="2400" dirty="0" smtClean="0"/>
              <a:t>калій </a:t>
            </a:r>
            <a:r>
              <a:rPr lang="uk-UA" sz="2400" dirty="0" err="1" smtClean="0"/>
              <a:t>гідрогенсульфату</a:t>
            </a:r>
            <a:r>
              <a:rPr lang="en-US" sz="2400" dirty="0" smtClean="0"/>
              <a:t> </a:t>
            </a:r>
            <a:r>
              <a:rPr lang="en-US" sz="2400" b="1" dirty="0" smtClean="0"/>
              <a:t>KHSO</a:t>
            </a:r>
            <a:r>
              <a:rPr lang="en-US" sz="2400" b="1" baseline="-25000" dirty="0" smtClean="0"/>
              <a:t>4 </a:t>
            </a:r>
            <a:r>
              <a:rPr lang="en-US" sz="2400" dirty="0" smtClean="0"/>
              <a:t> </a:t>
            </a:r>
            <a:r>
              <a:rPr lang="uk-UA" sz="2400" dirty="0" smtClean="0"/>
              <a:t>та 0,1 г суміші </a:t>
            </a:r>
          </a:p>
          <a:p>
            <a:r>
              <a:rPr lang="uk-UA" sz="2400" dirty="0" smtClean="0"/>
              <a:t>( </a:t>
            </a:r>
            <a:r>
              <a:rPr lang="uk-UA" sz="2400" b="1" dirty="0" smtClean="0"/>
              <a:t>червона кров’яна сіль</a:t>
            </a:r>
          </a:p>
          <a:p>
            <a:r>
              <a:rPr lang="uk-UA" sz="2400" b="1" dirty="0" smtClean="0"/>
              <a:t> і сахароза 1:9</a:t>
            </a:r>
            <a:r>
              <a:rPr lang="uk-UA" sz="2400" dirty="0" smtClean="0"/>
              <a:t> ) і добре збовтали. </a:t>
            </a:r>
          </a:p>
          <a:p>
            <a:r>
              <a:rPr lang="uk-UA" sz="2400" dirty="0" smtClean="0"/>
              <a:t>В присутності йонів </a:t>
            </a:r>
            <a:r>
              <a:rPr lang="en-US" sz="2400" b="1" dirty="0" smtClean="0"/>
              <a:t>Fe </a:t>
            </a:r>
            <a:r>
              <a:rPr lang="en-US" sz="2400" b="1" baseline="30000" dirty="0" smtClean="0"/>
              <a:t>2+</a:t>
            </a:r>
            <a:endParaRPr lang="ru-RU" sz="2400" b="1" baseline="30000" dirty="0" smtClean="0"/>
          </a:p>
          <a:p>
            <a:r>
              <a:rPr lang="uk-UA" sz="2400" baseline="30000" dirty="0" smtClean="0"/>
              <a:t> </a:t>
            </a:r>
            <a:r>
              <a:rPr lang="uk-UA" sz="2400" dirty="0" smtClean="0"/>
              <a:t>з’являється  речовина світло-синьо-зеленого кольору.</a:t>
            </a:r>
          </a:p>
          <a:p>
            <a:r>
              <a:rPr lang="uk-UA" sz="2400" b="1" dirty="0" smtClean="0"/>
              <a:t>Концентрація йонів </a:t>
            </a:r>
            <a:r>
              <a:rPr lang="en-US" sz="2400" b="1" dirty="0" smtClean="0"/>
              <a:t>Fe </a:t>
            </a:r>
            <a:r>
              <a:rPr lang="en-US" sz="2400" b="1" baseline="30000" dirty="0" smtClean="0"/>
              <a:t>2+</a:t>
            </a:r>
            <a:r>
              <a:rPr lang="uk-UA" sz="2400" b="1" baseline="30000" smtClean="0"/>
              <a:t>   </a:t>
            </a:r>
            <a:r>
              <a:rPr lang="uk-UA" sz="2400" b="1" smtClean="0"/>
              <a:t>1-6 </a:t>
            </a:r>
            <a:r>
              <a:rPr lang="uk-UA" sz="2400" b="1" dirty="0" smtClean="0"/>
              <a:t>мг/л, не відповідає нормам.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54397" y="761920"/>
            <a:ext cx="1345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Fe </a:t>
            </a:r>
            <a:r>
              <a:rPr lang="en-US" sz="3200" b="1" baseline="30000" dirty="0" smtClean="0">
                <a:solidFill>
                  <a:schemeClr val="accent5">
                    <a:lumMod val="75000"/>
                  </a:schemeClr>
                </a:solidFill>
              </a:rPr>
              <a:t>2+</a:t>
            </a: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Рисунок 6" descr="DSCN19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30332" y="2176530"/>
            <a:ext cx="4292957" cy="32197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5972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5829" y="464374"/>
            <a:ext cx="7514035" cy="848710"/>
          </a:xfrm>
        </p:spPr>
        <p:txBody>
          <a:bodyPr>
            <a:normAutofit/>
          </a:bodyPr>
          <a:lstStyle/>
          <a:p>
            <a:pPr algn="ctr"/>
            <a:r>
              <a:rPr lang="uk-UA" sz="2800" b="1" u="sng" noProof="1" smtClean="0"/>
              <a:t>Виявлення хлорид-йонів </a:t>
            </a:r>
            <a:r>
              <a:rPr lang="en-US" sz="3200" b="1" u="sng" noProof="1" smtClean="0">
                <a:solidFill>
                  <a:schemeClr val="accent5">
                    <a:lumMod val="75000"/>
                  </a:schemeClr>
                </a:solidFill>
              </a:rPr>
              <a:t>Cl</a:t>
            </a:r>
            <a:r>
              <a:rPr lang="en-US" sz="3200" b="1" u="sng" baseline="30000" noProof="1" smtClean="0">
                <a:solidFill>
                  <a:schemeClr val="accent5">
                    <a:lumMod val="75000"/>
                  </a:schemeClr>
                </a:solidFill>
              </a:rPr>
              <a:t>-</a:t>
            </a:r>
            <a:endParaRPr lang="uk-UA" sz="3200" b="1" u="sng" baseline="30000" noProof="1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6832" y="1471448"/>
            <a:ext cx="467258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До 5</a:t>
            </a:r>
            <a:r>
              <a:rPr lang="en-US" sz="2800" dirty="0" smtClean="0"/>
              <a:t> </a:t>
            </a:r>
            <a:r>
              <a:rPr lang="uk-UA" sz="2800" dirty="0" smtClean="0"/>
              <a:t> </a:t>
            </a:r>
            <a:r>
              <a:rPr lang="uk-UA" sz="2800" dirty="0" err="1" smtClean="0"/>
              <a:t>мл</a:t>
            </a:r>
            <a:r>
              <a:rPr lang="uk-UA" sz="2800" dirty="0" smtClean="0"/>
              <a:t> води додали </a:t>
            </a:r>
          </a:p>
          <a:p>
            <a:r>
              <a:rPr lang="uk-UA" sz="2800" dirty="0" smtClean="0"/>
              <a:t>1-2 краплі 10% розчину  </a:t>
            </a:r>
          </a:p>
          <a:p>
            <a:r>
              <a:rPr lang="uk-UA" sz="2800" dirty="0" err="1" smtClean="0"/>
              <a:t>аргентум</a:t>
            </a:r>
            <a:r>
              <a:rPr lang="uk-UA" sz="2800" dirty="0" smtClean="0"/>
              <a:t>  (</a:t>
            </a:r>
            <a:r>
              <a:rPr lang="en-US" sz="2800" dirty="0" smtClean="0"/>
              <a:t>I</a:t>
            </a:r>
            <a:r>
              <a:rPr lang="uk-UA" sz="2800" dirty="0" smtClean="0"/>
              <a:t>) нітрату</a:t>
            </a:r>
            <a:r>
              <a:rPr lang="en-US" sz="2800" dirty="0" smtClean="0"/>
              <a:t> </a:t>
            </a:r>
            <a:r>
              <a:rPr lang="en-US" sz="2800" b="1" dirty="0" smtClean="0"/>
              <a:t>AgNO</a:t>
            </a:r>
            <a:r>
              <a:rPr lang="en-US" sz="2800" b="1" baseline="-25000" dirty="0" smtClean="0"/>
              <a:t>3</a:t>
            </a:r>
            <a:r>
              <a:rPr lang="uk-UA" sz="2800" b="1" dirty="0" smtClean="0"/>
              <a:t>,</a:t>
            </a:r>
            <a:r>
              <a:rPr lang="uk-UA" sz="2800" dirty="0" smtClean="0"/>
              <a:t> підкисленого розчином нітратної кислоти </a:t>
            </a:r>
            <a:r>
              <a:rPr lang="en-US" sz="2800" b="1" dirty="0" smtClean="0"/>
              <a:t>HNO</a:t>
            </a:r>
            <a:r>
              <a:rPr lang="en-US" sz="2800" b="1" baseline="-25000" dirty="0" smtClean="0"/>
              <a:t>3</a:t>
            </a:r>
            <a:r>
              <a:rPr lang="uk-UA" sz="2800" b="1" dirty="0" smtClean="0"/>
              <a:t> </a:t>
            </a:r>
            <a:r>
              <a:rPr lang="uk-UA" sz="2800" dirty="0" smtClean="0"/>
              <a:t>. </a:t>
            </a:r>
          </a:p>
          <a:p>
            <a:r>
              <a:rPr lang="uk-UA" sz="2800" dirty="0" smtClean="0"/>
              <a:t>Утворюється слабка каламуть</a:t>
            </a:r>
            <a:r>
              <a:rPr lang="uk-UA" sz="2800" b="1" dirty="0" smtClean="0"/>
              <a:t>.</a:t>
            </a:r>
          </a:p>
          <a:p>
            <a:r>
              <a:rPr lang="uk-UA" sz="2400" b="1" dirty="0" smtClean="0"/>
              <a:t> Концентрація </a:t>
            </a:r>
            <a:r>
              <a:rPr lang="en-US" sz="2400" b="1" dirty="0" smtClean="0"/>
              <a:t>Cl</a:t>
            </a:r>
            <a:r>
              <a:rPr lang="en-US" sz="2400" b="1" baseline="30000" dirty="0" smtClean="0"/>
              <a:t>- </a:t>
            </a:r>
            <a:r>
              <a:rPr lang="en-US" sz="2400" b="1" dirty="0" smtClean="0"/>
              <a:t>1-10 </a:t>
            </a:r>
            <a:r>
              <a:rPr lang="uk-UA" sz="2400" b="1" dirty="0" smtClean="0"/>
              <a:t>мг/л, </a:t>
            </a:r>
          </a:p>
          <a:p>
            <a:r>
              <a:rPr lang="uk-UA" sz="2400" b="1" dirty="0" smtClean="0"/>
              <a:t> в межах норми.</a:t>
            </a:r>
            <a:endParaRPr lang="en-US" sz="2400" b="1" baseline="30000" dirty="0" smtClean="0"/>
          </a:p>
        </p:txBody>
      </p:sp>
      <p:pic>
        <p:nvPicPr>
          <p:cNvPr id="6" name="Рисунок 5" descr="DSCN19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8214" y="1854557"/>
            <a:ext cx="3949523" cy="29621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95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9713"/>
            <a:ext cx="7514035" cy="848710"/>
          </a:xfrm>
        </p:spPr>
        <p:txBody>
          <a:bodyPr>
            <a:normAutofit/>
          </a:bodyPr>
          <a:lstStyle/>
          <a:p>
            <a:r>
              <a:rPr lang="uk-UA" sz="2800" b="1" u="sng" noProof="1" smtClean="0"/>
              <a:t>Виявлення сульфат-йонів</a:t>
            </a:r>
            <a:endParaRPr lang="uk-UA" sz="2800" b="1" u="sng" noProof="1"/>
          </a:p>
        </p:txBody>
      </p:sp>
      <p:sp>
        <p:nvSpPr>
          <p:cNvPr id="5" name="Прямоугольник 4"/>
          <p:cNvSpPr/>
          <p:nvPr/>
        </p:nvSpPr>
        <p:spPr>
          <a:xfrm>
            <a:off x="341585" y="1271751"/>
            <a:ext cx="4330999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cs typeface="Times New Roman" pitchFamily="18" charset="0"/>
              </a:rPr>
              <a:t> До 5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uk-UA" sz="2800" dirty="0" smtClean="0">
                <a:cs typeface="Times New Roman" pitchFamily="18" charset="0"/>
              </a:rPr>
              <a:t> </a:t>
            </a:r>
            <a:r>
              <a:rPr lang="uk-UA" sz="2800" dirty="0" err="1" smtClean="0">
                <a:cs typeface="Times New Roman" pitchFamily="18" charset="0"/>
              </a:rPr>
              <a:t>мл</a:t>
            </a:r>
            <a:r>
              <a:rPr lang="uk-UA" sz="2800" dirty="0" smtClean="0">
                <a:cs typeface="Times New Roman" pitchFamily="18" charset="0"/>
              </a:rPr>
              <a:t> води додали</a:t>
            </a:r>
          </a:p>
          <a:p>
            <a:r>
              <a:rPr lang="uk-UA" sz="2800" dirty="0" smtClean="0">
                <a:cs typeface="Times New Roman" pitchFamily="18" charset="0"/>
              </a:rPr>
              <a:t> 4 краплі 10% розчину </a:t>
            </a:r>
            <a:r>
              <a:rPr lang="uk-UA" sz="2800" dirty="0" err="1" smtClean="0">
                <a:cs typeface="Times New Roman" pitchFamily="18" charset="0"/>
              </a:rPr>
              <a:t>хлоридної</a:t>
            </a:r>
            <a:r>
              <a:rPr lang="uk-UA" sz="2800" dirty="0" smtClean="0">
                <a:cs typeface="Times New Roman" pitchFamily="18" charset="0"/>
              </a:rPr>
              <a:t> кислоти</a:t>
            </a:r>
            <a:endParaRPr lang="en-US" sz="2800" dirty="0" smtClean="0">
              <a:cs typeface="Times New Roman" pitchFamily="18" charset="0"/>
            </a:endParaRPr>
          </a:p>
          <a:p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b="1" dirty="0" smtClean="0">
                <a:cs typeface="Times New Roman" pitchFamily="18" charset="0"/>
              </a:rPr>
              <a:t>HCl</a:t>
            </a:r>
            <a:r>
              <a:rPr lang="uk-UA" sz="2800" dirty="0" smtClean="0">
                <a:cs typeface="Times New Roman" pitchFamily="18" charset="0"/>
              </a:rPr>
              <a:t> і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uk-UA" sz="2800" dirty="0" smtClean="0">
                <a:cs typeface="Times New Roman" pitchFamily="18" charset="0"/>
              </a:rPr>
              <a:t>4 краплі 5% розчину барій хлориду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b="1" dirty="0" smtClean="0">
                <a:cs typeface="Times New Roman" pitchFamily="18" charset="0"/>
              </a:rPr>
              <a:t>BaCl</a:t>
            </a:r>
            <a:r>
              <a:rPr lang="en-US" sz="2800" b="1" baseline="-25000" dirty="0" smtClean="0">
                <a:cs typeface="Times New Roman" pitchFamily="18" charset="0"/>
              </a:rPr>
              <a:t>2</a:t>
            </a:r>
            <a:r>
              <a:rPr lang="uk-UA" sz="2800" dirty="0" smtClean="0">
                <a:cs typeface="Times New Roman" pitchFamily="18" charset="0"/>
              </a:rPr>
              <a:t>. </a:t>
            </a:r>
            <a:endParaRPr lang="en-US" sz="2800" dirty="0" smtClean="0">
              <a:cs typeface="Times New Roman" pitchFamily="18" charset="0"/>
            </a:endParaRPr>
          </a:p>
          <a:p>
            <a:r>
              <a:rPr lang="uk-UA" sz="2800" dirty="0" smtClean="0">
                <a:cs typeface="Times New Roman" pitchFamily="18" charset="0"/>
              </a:rPr>
              <a:t>Розчин підігріли. </a:t>
            </a:r>
          </a:p>
          <a:p>
            <a:r>
              <a:rPr lang="uk-UA" sz="2800" dirty="0" smtClean="0">
                <a:cs typeface="Times New Roman" pitchFamily="18" charset="0"/>
              </a:rPr>
              <a:t>Утворилася слабка каламуть через кілька хвилин. </a:t>
            </a:r>
          </a:p>
          <a:p>
            <a:r>
              <a:rPr lang="uk-UA" sz="2400" b="1" dirty="0" smtClean="0">
                <a:cs typeface="Times New Roman" pitchFamily="18" charset="0"/>
              </a:rPr>
              <a:t> Концентрація </a:t>
            </a:r>
            <a:r>
              <a:rPr lang="en-US" sz="2400" b="1" dirty="0" smtClean="0">
                <a:cs typeface="Times New Roman" pitchFamily="18" charset="0"/>
              </a:rPr>
              <a:t>SO</a:t>
            </a:r>
            <a:r>
              <a:rPr lang="en-US" sz="2400" b="1" baseline="-25000" dirty="0" smtClean="0">
                <a:cs typeface="Times New Roman" pitchFamily="18" charset="0"/>
              </a:rPr>
              <a:t>4 </a:t>
            </a:r>
            <a:r>
              <a:rPr lang="en-US" sz="2400" b="1" baseline="30000" dirty="0" smtClean="0">
                <a:cs typeface="Times New Roman" pitchFamily="18" charset="0"/>
              </a:rPr>
              <a:t>2-  </a:t>
            </a:r>
            <a:r>
              <a:rPr lang="en-US" sz="2400" b="1" dirty="0" smtClean="0">
                <a:cs typeface="Times New Roman" pitchFamily="18" charset="0"/>
              </a:rPr>
              <a:t>1-10 </a:t>
            </a:r>
            <a:r>
              <a:rPr lang="uk-UA" sz="2400" b="1" dirty="0" smtClean="0">
                <a:cs typeface="Times New Roman" pitchFamily="18" charset="0"/>
              </a:rPr>
              <a:t>мг/л, в межах норми.</a:t>
            </a:r>
            <a:endParaRPr lang="en-US" sz="2400" b="1" baseline="30000" dirty="0" smtClean="0"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29400" y="441789"/>
            <a:ext cx="19289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SO</a:t>
            </a:r>
            <a:r>
              <a:rPr lang="en-US" sz="3200" b="1" baseline="-25000" dirty="0" smtClean="0">
                <a:solidFill>
                  <a:schemeClr val="accent5">
                    <a:lumMod val="75000"/>
                  </a:schemeClr>
                </a:solidFill>
              </a:rPr>
              <a:t>4</a:t>
            </a:r>
            <a:r>
              <a:rPr lang="en-US" sz="3200" b="1" baseline="30000" dirty="0" smtClean="0">
                <a:solidFill>
                  <a:schemeClr val="accent5">
                    <a:lumMod val="75000"/>
                  </a:schemeClr>
                </a:solidFill>
              </a:rPr>
              <a:t> 2-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  </a:t>
            </a: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Рисунок 6" descr="DSCN19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87401" y="1918950"/>
            <a:ext cx="4481850" cy="33613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0753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280" y="433552"/>
            <a:ext cx="7514035" cy="848710"/>
          </a:xfrm>
        </p:spPr>
        <p:txBody>
          <a:bodyPr>
            <a:normAutofit/>
          </a:bodyPr>
          <a:lstStyle/>
          <a:p>
            <a:pPr algn="ctr"/>
            <a:r>
              <a:rPr lang="uk-UA" sz="3100" b="1" u="sng" noProof="1" smtClean="0"/>
              <a:t>Виявлення нітрат- йонів</a:t>
            </a:r>
            <a:r>
              <a:rPr lang="en-US" sz="3100" b="1" u="sng" noProof="1" smtClean="0"/>
              <a:t> </a:t>
            </a:r>
            <a:r>
              <a:rPr lang="en-US" b="1" u="sng" noProof="1" smtClean="0">
                <a:solidFill>
                  <a:schemeClr val="accent5">
                    <a:lumMod val="75000"/>
                  </a:schemeClr>
                </a:solidFill>
              </a:rPr>
              <a:t>NO</a:t>
            </a:r>
            <a:r>
              <a:rPr lang="en-US" b="1" baseline="-25000" noProof="1" smtClean="0">
                <a:solidFill>
                  <a:schemeClr val="accent5">
                    <a:lumMod val="75000"/>
                  </a:schemeClr>
                </a:solidFill>
              </a:rPr>
              <a:t>3 </a:t>
            </a:r>
            <a:r>
              <a:rPr lang="en-US" b="1" baseline="30000" noProof="1" smtClean="0">
                <a:solidFill>
                  <a:schemeClr val="accent5">
                    <a:lumMod val="75000"/>
                  </a:schemeClr>
                </a:solidFill>
              </a:rPr>
              <a:t>-</a:t>
            </a:r>
            <a:endParaRPr lang="uk-UA" b="1" u="sng" baseline="30000" noProof="1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7744" y="1229710"/>
            <a:ext cx="5133042" cy="5477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dirty="0" smtClean="0"/>
              <a:t>До 5 </a:t>
            </a:r>
            <a:r>
              <a:rPr lang="uk-UA" sz="2200" dirty="0" err="1" smtClean="0"/>
              <a:t>мл</a:t>
            </a:r>
            <a:r>
              <a:rPr lang="uk-UA" sz="2200" dirty="0" smtClean="0"/>
              <a:t> води обережно, по стінці пробірки додаємо 1 </a:t>
            </a:r>
            <a:r>
              <a:rPr lang="uk-UA" sz="2200" dirty="0" err="1" smtClean="0"/>
              <a:t>мл</a:t>
            </a:r>
            <a:r>
              <a:rPr lang="uk-UA" sz="2200" dirty="0" smtClean="0"/>
              <a:t>  реактиву, одержаного розчиненням  0,1г дифеніламіну в 10 </a:t>
            </a:r>
            <a:r>
              <a:rPr lang="uk-UA" sz="2200" dirty="0" err="1" smtClean="0"/>
              <a:t>мл</a:t>
            </a:r>
            <a:r>
              <a:rPr lang="uk-UA" sz="2200" dirty="0" smtClean="0"/>
              <a:t> </a:t>
            </a:r>
            <a:r>
              <a:rPr lang="uk-UA" sz="2200" dirty="0" err="1" smtClean="0"/>
              <a:t>конц</a:t>
            </a:r>
            <a:r>
              <a:rPr lang="uk-UA" sz="2200" dirty="0" smtClean="0"/>
              <a:t>. сульфатної кислоти. </a:t>
            </a:r>
          </a:p>
          <a:p>
            <a:r>
              <a:rPr lang="uk-UA" sz="2200" dirty="0" smtClean="0"/>
              <a:t>Якщо є </a:t>
            </a:r>
            <a:r>
              <a:rPr lang="uk-UA" sz="2200" dirty="0" err="1" smtClean="0"/>
              <a:t>нітрат-йони</a:t>
            </a:r>
            <a:r>
              <a:rPr lang="uk-UA" sz="2200" dirty="0" smtClean="0"/>
              <a:t>, то з’явиться  речовина синього забарвлення. </a:t>
            </a:r>
          </a:p>
          <a:p>
            <a:r>
              <a:rPr lang="uk-UA" sz="2200" dirty="0" smtClean="0"/>
              <a:t>Але цій реакції заважають </a:t>
            </a:r>
            <a:r>
              <a:rPr lang="uk-UA" sz="2200" dirty="0" err="1" smtClean="0"/>
              <a:t>нітрит–йони</a:t>
            </a:r>
            <a:r>
              <a:rPr lang="uk-UA" sz="2200" dirty="0" smtClean="0"/>
              <a:t>, які попередньо треба зруйнувати.</a:t>
            </a:r>
          </a:p>
          <a:p>
            <a:r>
              <a:rPr lang="uk-UA" sz="2200" dirty="0" smtClean="0"/>
              <a:t>До досліджуваної води додаємо кілька кристалів амоній хлориду і кип’ятимо 2-3 хвилини. Потім проводимо реакцію з дифеніламіном.</a:t>
            </a:r>
          </a:p>
          <a:p>
            <a:r>
              <a:rPr lang="uk-UA" sz="2200" dirty="0" smtClean="0"/>
              <a:t>Концентрація нітрат - йонів межах норми.</a:t>
            </a:r>
            <a:endParaRPr lang="ru-RU" sz="2200" dirty="0"/>
          </a:p>
        </p:txBody>
      </p:sp>
      <p:pic>
        <p:nvPicPr>
          <p:cNvPr id="5" name="Рисунок 4" descr="DSCN19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48694" y="1918952"/>
            <a:ext cx="4027880" cy="30209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4626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745" y="462455"/>
            <a:ext cx="7732570" cy="81980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noProof="1" smtClean="0"/>
              <a:t>  Ми </a:t>
            </a:r>
            <a:r>
              <a:rPr lang="uk-UA" b="1" u="sng" noProof="1" smtClean="0"/>
              <a:t>дослідили очищення  води  </a:t>
            </a:r>
            <a:br>
              <a:rPr lang="uk-UA" b="1" u="sng" noProof="1" smtClean="0"/>
            </a:br>
            <a:r>
              <a:rPr lang="uk-UA" b="1" u="sng" noProof="1" smtClean="0"/>
              <a:t>в домашніх  умовах:</a:t>
            </a:r>
            <a:endParaRPr lang="uk-UA" b="1" u="sng" noProof="1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5281" y="1870842"/>
            <a:ext cx="7246437" cy="3993931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arenR"/>
            </a:pPr>
            <a:r>
              <a:rPr lang="uk-UA" sz="2400" b="1" dirty="0" smtClean="0"/>
              <a:t>Відстоювання  (від 6 год);</a:t>
            </a:r>
          </a:p>
          <a:p>
            <a:pPr marL="457200" indent="-457200">
              <a:buFont typeface="+mj-lt"/>
              <a:buAutoNum type="arabicParenR"/>
            </a:pPr>
            <a:r>
              <a:rPr lang="uk-UA" sz="2400" b="1" dirty="0" smtClean="0"/>
              <a:t>Кип’ЯТІння </a:t>
            </a:r>
            <a:r>
              <a:rPr lang="uk-UA" sz="2400" b="1" dirty="0" smtClean="0"/>
              <a:t>та відстоювання;</a:t>
            </a:r>
          </a:p>
          <a:p>
            <a:pPr marL="457200" indent="-457200">
              <a:buFont typeface="+mj-lt"/>
              <a:buAutoNum type="arabicParenR"/>
            </a:pPr>
            <a:r>
              <a:rPr lang="uk-UA" sz="2400" b="1" dirty="0" smtClean="0"/>
              <a:t>За допомогою фільтрів або за допомогою активованого вугілля, яке </a:t>
            </a:r>
            <a:r>
              <a:rPr lang="uk-UA" sz="2400" b="1" noProof="1" smtClean="0"/>
              <a:t>вміщене</a:t>
            </a:r>
            <a:r>
              <a:rPr lang="uk-UA" sz="2400" b="1" dirty="0" smtClean="0"/>
              <a:t> в шар марлі;</a:t>
            </a:r>
          </a:p>
          <a:p>
            <a:pPr marL="457200" indent="-457200">
              <a:buFont typeface="+mj-lt"/>
              <a:buAutoNum type="arabicParenR"/>
            </a:pPr>
            <a:r>
              <a:rPr lang="uk-UA" sz="2400" b="1" dirty="0" smtClean="0"/>
              <a:t>Заморожування (</a:t>
            </a:r>
            <a:r>
              <a:rPr lang="uk-UA" sz="2400" b="1" dirty="0"/>
              <a:t>рідина, що не заморожена – шкідлива, її виливають</a:t>
            </a:r>
            <a:r>
              <a:rPr lang="uk-UA" sz="2400" b="1" dirty="0" smtClean="0"/>
              <a:t>);</a:t>
            </a:r>
          </a:p>
          <a:p>
            <a:pPr marL="457200" indent="-457200">
              <a:buFont typeface="+mj-lt"/>
              <a:buAutoNum type="arabicParenR"/>
            </a:pPr>
            <a:r>
              <a:rPr lang="uk-UA" sz="2400" b="1" dirty="0" err="1" smtClean="0"/>
              <a:t>НасиЧення</a:t>
            </a:r>
            <a:r>
              <a:rPr lang="uk-UA" sz="2400" b="1" dirty="0" smtClean="0"/>
              <a:t> </a:t>
            </a:r>
            <a:r>
              <a:rPr lang="uk-UA" sz="2400" b="1" dirty="0" smtClean="0"/>
              <a:t>кремнієм (настоюють з кремнієм  протягом доби) - це Дуже корисно.</a:t>
            </a:r>
            <a:endParaRPr lang="ru-RU" sz="2400" b="1" dirty="0"/>
          </a:p>
          <a:p>
            <a:pPr marL="457200" indent="-457200">
              <a:buFont typeface="+mj-lt"/>
              <a:buAutoNum type="arabicParenR"/>
            </a:pPr>
            <a:endParaRPr lang="uk-UA" dirty="0" smtClean="0"/>
          </a:p>
        </p:txBody>
      </p:sp>
    </p:spTree>
    <p:extLst>
      <p:ext uri="{BB962C8B-B14F-4D97-AF65-F5344CB8AC3E}">
        <p14:creationId xmlns="" xmlns:p14="http://schemas.microsoft.com/office/powerpoint/2010/main" val="286202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280" y="433552"/>
            <a:ext cx="7514035" cy="848710"/>
          </a:xfrm>
        </p:spPr>
        <p:txBody>
          <a:bodyPr>
            <a:normAutofit/>
          </a:bodyPr>
          <a:lstStyle/>
          <a:p>
            <a:pPr algn="ctr"/>
            <a:r>
              <a:rPr lang="uk-UA" sz="3200" b="1" u="sng" noProof="1" smtClean="0"/>
              <a:t>Використана література</a:t>
            </a:r>
            <a:endParaRPr lang="uk-UA" sz="3200" b="1" u="sng" noProof="1"/>
          </a:p>
        </p:txBody>
      </p:sp>
      <p:sp>
        <p:nvSpPr>
          <p:cNvPr id="4" name="Прямоугольник 3"/>
          <p:cNvSpPr/>
          <p:nvPr/>
        </p:nvSpPr>
        <p:spPr>
          <a:xfrm>
            <a:off x="932793" y="1282261"/>
            <a:ext cx="760686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2800" dirty="0" smtClean="0"/>
              <a:t> </a:t>
            </a:r>
            <a:r>
              <a:rPr lang="uk-UA" sz="2400" dirty="0" err="1" smtClean="0"/>
              <a:t>Хабарова</a:t>
            </a:r>
            <a:r>
              <a:rPr lang="uk-UA" sz="2400" dirty="0" smtClean="0"/>
              <a:t> Е.И., Панова С.А. </a:t>
            </a:r>
            <a:r>
              <a:rPr lang="ru-RU" sz="2400" dirty="0" smtClean="0"/>
              <a:t>«Экология в таблицах», Справочное пособие. М.: Дрофа, 1999.</a:t>
            </a:r>
          </a:p>
          <a:p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Ахметов Н.С. «Общая и неорганическая химия».М.: Высшая школа, 2001.</a:t>
            </a:r>
          </a:p>
          <a:p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Энциклопедический словарь юного химика. М.: Педагогика, 1982.</a:t>
            </a:r>
          </a:p>
          <a:p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</a:t>
            </a:r>
            <a:r>
              <a:rPr lang="uk-UA" sz="2400" dirty="0" err="1" smtClean="0"/>
              <a:t>Інтернет-ресурси</a:t>
            </a:r>
            <a:r>
              <a:rPr lang="uk-UA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05412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6301" y="0"/>
            <a:ext cx="7514035" cy="848710"/>
          </a:xfrm>
        </p:spPr>
        <p:txBody>
          <a:bodyPr/>
          <a:lstStyle/>
          <a:p>
            <a:pPr algn="ctr"/>
            <a:r>
              <a:rPr lang="uk-UA" b="1" u="sng" noProof="1" smtClean="0"/>
              <a:t>Висновки</a:t>
            </a:r>
            <a:endParaRPr lang="uk-UA" b="1" u="sng" noProof="1"/>
          </a:p>
        </p:txBody>
      </p:sp>
      <p:sp>
        <p:nvSpPr>
          <p:cNvPr id="4" name="Прямоугольник 3"/>
          <p:cNvSpPr/>
          <p:nvPr/>
        </p:nvSpPr>
        <p:spPr>
          <a:xfrm>
            <a:off x="1061545" y="856357"/>
            <a:ext cx="705506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2400" b="1" dirty="0" smtClean="0"/>
              <a:t>  Проаналізовано і досліджено будову молекули води, її фізичні та хімічні властивості. </a:t>
            </a:r>
          </a:p>
          <a:p>
            <a:endParaRPr lang="uk-UA" sz="2400" b="1" dirty="0" smtClean="0"/>
          </a:p>
          <a:p>
            <a:pPr>
              <a:buFont typeface="Arial" pitchFamily="34" charset="0"/>
              <a:buChar char="•"/>
            </a:pPr>
            <a:r>
              <a:rPr lang="uk-UA" sz="2400" b="1" dirty="0" smtClean="0"/>
              <a:t>  Доведено, що без води неможливе існування живих  організмів. </a:t>
            </a:r>
          </a:p>
          <a:p>
            <a:endParaRPr lang="uk-UA" sz="2400" b="1" dirty="0" smtClean="0"/>
          </a:p>
          <a:p>
            <a:pPr>
              <a:buFont typeface="Arial" pitchFamily="34" charset="0"/>
              <a:buChar char="•"/>
            </a:pPr>
            <a:r>
              <a:rPr lang="uk-UA" sz="2400" b="1" dirty="0" smtClean="0"/>
              <a:t>  Вміст йонів Феруму </a:t>
            </a:r>
            <a:r>
              <a:rPr lang="en-US" sz="2400" b="1" dirty="0" smtClean="0"/>
              <a:t>Fe </a:t>
            </a:r>
            <a:r>
              <a:rPr lang="en-US" sz="2400" b="1" baseline="30000" dirty="0" smtClean="0"/>
              <a:t>3+</a:t>
            </a:r>
            <a:r>
              <a:rPr lang="en-US" sz="2400" b="1" dirty="0" smtClean="0"/>
              <a:t> </a:t>
            </a:r>
            <a:r>
              <a:rPr lang="uk-UA" sz="2400" b="1" dirty="0" smtClean="0"/>
              <a:t>, </a:t>
            </a:r>
            <a:r>
              <a:rPr lang="en-US" sz="2400" b="1" dirty="0" smtClean="0"/>
              <a:t>Fe </a:t>
            </a:r>
            <a:r>
              <a:rPr lang="en-US" sz="2400" b="1" baseline="30000" dirty="0" smtClean="0"/>
              <a:t>2+</a:t>
            </a:r>
            <a:r>
              <a:rPr lang="en-US" sz="2400" b="1" dirty="0" smtClean="0"/>
              <a:t> </a:t>
            </a:r>
            <a:r>
              <a:rPr lang="uk-UA" sz="2400" b="1" dirty="0" smtClean="0"/>
              <a:t>у питній воді не відповідає нормі. </a:t>
            </a:r>
          </a:p>
          <a:p>
            <a:endParaRPr lang="uk-UA" sz="2400" b="1" dirty="0" smtClean="0"/>
          </a:p>
          <a:p>
            <a:pPr>
              <a:buFont typeface="Arial" pitchFamily="34" charset="0"/>
              <a:buChar char="•"/>
            </a:pPr>
            <a:r>
              <a:rPr lang="uk-UA" sz="2400" b="1" dirty="0" smtClean="0"/>
              <a:t> Методи очищення питної води дають можливість покращити якість води і зменшити концентрацію йонів Феруму в ній. </a:t>
            </a:r>
          </a:p>
          <a:p>
            <a:r>
              <a:rPr lang="uk-UA" sz="2400" b="1" dirty="0" smtClean="0"/>
              <a:t> </a:t>
            </a:r>
            <a:r>
              <a:rPr lang="uk-UA" sz="2400" b="1" baseline="30000" dirty="0" smtClean="0"/>
              <a:t> </a:t>
            </a:r>
            <a:r>
              <a:rPr lang="uk-UA" sz="2400" b="1" dirty="0" smtClean="0"/>
              <a:t>   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68694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N1991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868260" y="1917021"/>
            <a:ext cx="5534026" cy="41505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6751" y="244366"/>
            <a:ext cx="7514035" cy="848710"/>
          </a:xfrm>
        </p:spPr>
        <p:txBody>
          <a:bodyPr/>
          <a:lstStyle/>
          <a:p>
            <a:pPr algn="ctr"/>
            <a:r>
              <a:rPr lang="uk-UA" b="1" u="sng" noProof="1" smtClean="0">
                <a:solidFill>
                  <a:schemeClr val="accent1"/>
                </a:solidFill>
              </a:rPr>
              <a:t>Вода – це життя</a:t>
            </a:r>
            <a:endParaRPr lang="uk-UA" b="1" u="sng" noProof="1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51633" y="1572612"/>
            <a:ext cx="7514035" cy="4575941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«Вода – </a:t>
            </a:r>
            <a:r>
              <a:rPr lang="uk-UA" b="1" dirty="0" smtClean="0"/>
              <a:t>це прекрасне створіння навколишнього середовища</a:t>
            </a:r>
            <a:r>
              <a:rPr lang="ru-RU" b="1" dirty="0" smtClean="0"/>
              <a:t>»</a:t>
            </a:r>
          </a:p>
          <a:p>
            <a:pPr marL="0" indent="0" algn="r">
              <a:buNone/>
            </a:pPr>
            <a:r>
              <a:rPr lang="uk-UA" dirty="0" smtClean="0"/>
              <a:t>Володимир Вернадський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292" y="2888642"/>
            <a:ext cx="5462308" cy="34483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671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280" y="433552"/>
            <a:ext cx="7514035" cy="848710"/>
          </a:xfrm>
        </p:spPr>
        <p:txBody>
          <a:bodyPr/>
          <a:lstStyle/>
          <a:p>
            <a:pPr algn="ctr"/>
            <a:r>
              <a:rPr lang="uk-UA" b="1" u="sng" noProof="1" smtClean="0">
                <a:solidFill>
                  <a:schemeClr val="accent1"/>
                </a:solidFill>
              </a:rPr>
              <a:t>Мета дослідження</a:t>
            </a:r>
            <a:endParaRPr lang="uk-UA" b="1" u="sng" noProof="1">
              <a:solidFill>
                <a:schemeClr val="accent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13" y="1653078"/>
            <a:ext cx="2739875" cy="27542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236976" y="1510160"/>
            <a:ext cx="572414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2800" b="1" dirty="0" smtClean="0"/>
              <a:t>Дослідження якості питної води мікрорайону на вміст в ній йонів </a:t>
            </a:r>
          </a:p>
          <a:p>
            <a:r>
              <a:rPr lang="en-US" sz="2800" b="1" dirty="0" smtClean="0"/>
              <a:t>Fe </a:t>
            </a:r>
            <a:r>
              <a:rPr lang="en-US" sz="2800" b="1" baseline="30000" dirty="0" smtClean="0"/>
              <a:t>3+</a:t>
            </a:r>
            <a:r>
              <a:rPr lang="uk-UA" sz="2800" b="1" dirty="0" smtClean="0"/>
              <a:t>, </a:t>
            </a:r>
            <a:r>
              <a:rPr lang="en-US" sz="2800" b="1" dirty="0" smtClean="0"/>
              <a:t>Fe </a:t>
            </a:r>
            <a:r>
              <a:rPr lang="en-US" sz="2800" b="1" baseline="30000" dirty="0" smtClean="0"/>
              <a:t>2+</a:t>
            </a:r>
            <a:r>
              <a:rPr lang="uk-UA" sz="2800" b="1" dirty="0" smtClean="0"/>
              <a:t>, </a:t>
            </a:r>
            <a:r>
              <a:rPr lang="en-US" sz="2800" b="1" dirty="0" err="1" smtClean="0"/>
              <a:t>Cl</a:t>
            </a:r>
            <a:r>
              <a:rPr lang="en-US" sz="2800" b="1" dirty="0" smtClean="0"/>
              <a:t> </a:t>
            </a:r>
            <a:r>
              <a:rPr lang="en-US" sz="2800" b="1" baseline="30000" dirty="0" smtClean="0"/>
              <a:t>–</a:t>
            </a:r>
            <a:r>
              <a:rPr lang="uk-UA" sz="2800" b="1" dirty="0" smtClean="0"/>
              <a:t>, </a:t>
            </a:r>
            <a:r>
              <a:rPr lang="en-US" sz="2800" b="1" dirty="0" smtClean="0"/>
              <a:t>SO</a:t>
            </a:r>
            <a:r>
              <a:rPr lang="en-US" sz="2800" b="1" baseline="-25000" dirty="0" smtClean="0"/>
              <a:t>4</a:t>
            </a:r>
            <a:r>
              <a:rPr lang="en-US" sz="2800" b="1" dirty="0" smtClean="0"/>
              <a:t> </a:t>
            </a:r>
            <a:r>
              <a:rPr lang="en-US" sz="2800" b="1" baseline="30000" dirty="0" smtClean="0"/>
              <a:t>2-</a:t>
            </a:r>
            <a:r>
              <a:rPr lang="uk-UA" sz="2800" b="1" dirty="0" smtClean="0"/>
              <a:t>, </a:t>
            </a:r>
            <a:r>
              <a:rPr lang="en-US" sz="2800" b="1" dirty="0" smtClean="0"/>
              <a:t>NO</a:t>
            </a:r>
            <a:r>
              <a:rPr lang="en-US" sz="2800" b="1" baseline="-25000" dirty="0" smtClean="0"/>
              <a:t>3</a:t>
            </a:r>
            <a:r>
              <a:rPr lang="en-US" sz="2800" b="1" dirty="0" smtClean="0"/>
              <a:t> </a:t>
            </a:r>
            <a:r>
              <a:rPr lang="en-US" sz="2800" b="1" baseline="30000" dirty="0" smtClean="0"/>
              <a:t>-</a:t>
            </a:r>
            <a:r>
              <a:rPr lang="uk-UA" sz="2800" b="1" baseline="30000" dirty="0" smtClean="0"/>
              <a:t> </a:t>
            </a:r>
            <a:r>
              <a:rPr lang="uk-UA" sz="2800" b="1" dirty="0" smtClean="0"/>
              <a:t>; </a:t>
            </a:r>
          </a:p>
          <a:p>
            <a:endParaRPr lang="uk-UA" sz="2800" b="1" dirty="0" smtClean="0"/>
          </a:p>
          <a:p>
            <a:pPr>
              <a:buFont typeface="Arial" pitchFamily="34" charset="0"/>
              <a:buChar char="•"/>
            </a:pPr>
            <a:r>
              <a:rPr lang="uk-UA" sz="2800" b="1" dirty="0" smtClean="0"/>
              <a:t>Визначення доступних методів очищення питної води в домашніх умовах. </a:t>
            </a:r>
          </a:p>
        </p:txBody>
      </p:sp>
    </p:spTree>
    <p:extLst>
      <p:ext uri="{BB962C8B-B14F-4D97-AF65-F5344CB8AC3E}">
        <p14:creationId xmlns="" xmlns:p14="http://schemas.microsoft.com/office/powerpoint/2010/main" val="278382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280" y="433552"/>
            <a:ext cx="7514035" cy="848710"/>
          </a:xfrm>
        </p:spPr>
        <p:txBody>
          <a:bodyPr/>
          <a:lstStyle/>
          <a:p>
            <a:pPr algn="ctr"/>
            <a:r>
              <a:rPr lang="uk-UA" b="1" u="sng" noProof="1" smtClean="0">
                <a:solidFill>
                  <a:schemeClr val="accent1"/>
                </a:solidFill>
              </a:rPr>
              <a:t>Завдання</a:t>
            </a:r>
            <a:endParaRPr lang="uk-UA" b="1" u="sng" noProof="1">
              <a:solidFill>
                <a:schemeClr val="accent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9257" y="1179576"/>
            <a:ext cx="7590971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b="1" dirty="0" smtClean="0"/>
              <a:t> </a:t>
            </a:r>
            <a:r>
              <a:rPr lang="uk-UA" sz="2000" b="1" dirty="0" smtClean="0"/>
              <a:t>Проаналізувати будову молекули води.</a:t>
            </a:r>
          </a:p>
          <a:p>
            <a:endParaRPr lang="uk-UA" sz="2000" b="1" dirty="0" smtClean="0"/>
          </a:p>
          <a:p>
            <a:pPr>
              <a:buFont typeface="Arial" pitchFamily="34" charset="0"/>
              <a:buChar char="•"/>
            </a:pPr>
            <a:r>
              <a:rPr lang="uk-UA" sz="2000" b="1" dirty="0" smtClean="0"/>
              <a:t>Дослідити основні  фізичні та хімічні властивості води. </a:t>
            </a:r>
          </a:p>
          <a:p>
            <a:pPr>
              <a:buFont typeface="Arial" pitchFamily="34" charset="0"/>
              <a:buChar char="•"/>
            </a:pPr>
            <a:r>
              <a:rPr lang="uk-UA" sz="2000" b="1" dirty="0" smtClean="0"/>
              <a:t> Довести значення води для живих організмів. </a:t>
            </a:r>
          </a:p>
          <a:p>
            <a:endParaRPr lang="uk-UA" sz="2000" b="1" dirty="0" smtClean="0"/>
          </a:p>
          <a:p>
            <a:pPr>
              <a:buFont typeface="Arial" pitchFamily="34" charset="0"/>
              <a:buChar char="•"/>
            </a:pPr>
            <a:r>
              <a:rPr lang="uk-UA" sz="2000" b="1" dirty="0" smtClean="0"/>
              <a:t> Дослідити проблему забруднення води  та виявити у питній воді дослідним шляхом вміст йонів </a:t>
            </a:r>
            <a:r>
              <a:rPr lang="en-US" sz="2000" b="1" dirty="0" smtClean="0"/>
              <a:t> </a:t>
            </a:r>
            <a:endParaRPr lang="uk-UA" sz="2000" b="1" dirty="0" smtClean="0"/>
          </a:p>
          <a:p>
            <a:r>
              <a:rPr lang="uk-UA" sz="2000" b="1" dirty="0" smtClean="0"/>
              <a:t>      </a:t>
            </a:r>
            <a:r>
              <a:rPr lang="en-US" sz="2000" b="1" dirty="0" smtClean="0"/>
              <a:t>Fe </a:t>
            </a:r>
            <a:r>
              <a:rPr lang="en-US" sz="2000" b="1" baseline="30000" dirty="0" smtClean="0"/>
              <a:t>3+</a:t>
            </a:r>
            <a:r>
              <a:rPr lang="en-US" sz="2000" b="1" dirty="0" smtClean="0"/>
              <a:t> </a:t>
            </a:r>
            <a:r>
              <a:rPr lang="uk-UA" sz="2000" b="1" dirty="0" smtClean="0"/>
              <a:t>, </a:t>
            </a:r>
            <a:r>
              <a:rPr lang="en-US" sz="2000" b="1" dirty="0" smtClean="0"/>
              <a:t>Fe </a:t>
            </a:r>
            <a:r>
              <a:rPr lang="en-US" sz="2000" b="1" baseline="30000" dirty="0" smtClean="0"/>
              <a:t>2+</a:t>
            </a:r>
            <a:r>
              <a:rPr lang="en-US" sz="2000" b="1" dirty="0" smtClean="0"/>
              <a:t> </a:t>
            </a:r>
            <a:r>
              <a:rPr lang="uk-UA" sz="2000" b="1" dirty="0" smtClean="0"/>
              <a:t>, </a:t>
            </a:r>
            <a:r>
              <a:rPr lang="en-US" sz="2000" b="1" dirty="0" smtClean="0"/>
              <a:t>Cl </a:t>
            </a:r>
            <a:r>
              <a:rPr lang="en-US" sz="2000" b="1" baseline="30000" dirty="0" smtClean="0"/>
              <a:t>–</a:t>
            </a:r>
            <a:r>
              <a:rPr lang="en-US" sz="2000" b="1" dirty="0" smtClean="0"/>
              <a:t> </a:t>
            </a:r>
            <a:r>
              <a:rPr lang="uk-UA" sz="2000" b="1" dirty="0" smtClean="0"/>
              <a:t>, </a:t>
            </a:r>
            <a:r>
              <a:rPr lang="en-US" sz="2000" b="1" dirty="0" smtClean="0"/>
              <a:t>SO</a:t>
            </a:r>
            <a:r>
              <a:rPr lang="en-US" sz="2000" b="1" baseline="-25000" dirty="0" smtClean="0"/>
              <a:t>4</a:t>
            </a:r>
            <a:r>
              <a:rPr lang="en-US" sz="2000" b="1" dirty="0" smtClean="0"/>
              <a:t> </a:t>
            </a:r>
            <a:r>
              <a:rPr lang="en-US" sz="2000" b="1" baseline="30000" dirty="0" smtClean="0"/>
              <a:t>2-</a:t>
            </a:r>
            <a:r>
              <a:rPr lang="en-US" sz="2000" b="1" dirty="0" smtClean="0"/>
              <a:t> </a:t>
            </a:r>
            <a:r>
              <a:rPr lang="uk-UA" sz="2000" b="1" dirty="0" smtClean="0"/>
              <a:t>, </a:t>
            </a:r>
            <a:r>
              <a:rPr lang="en-US" sz="2000" b="1" dirty="0" smtClean="0"/>
              <a:t>NO</a:t>
            </a:r>
            <a:r>
              <a:rPr lang="en-US" sz="2000" b="1" baseline="-25000" dirty="0" smtClean="0"/>
              <a:t>3</a:t>
            </a:r>
            <a:r>
              <a:rPr lang="en-US" sz="2000" b="1" dirty="0" smtClean="0"/>
              <a:t> </a:t>
            </a:r>
            <a:r>
              <a:rPr lang="en-US" sz="2000" b="1" baseline="30000" dirty="0" smtClean="0"/>
              <a:t>-</a:t>
            </a:r>
            <a:r>
              <a:rPr lang="uk-UA" sz="2000" b="1" baseline="30000" dirty="0" smtClean="0"/>
              <a:t> </a:t>
            </a:r>
            <a:r>
              <a:rPr lang="uk-UA" sz="2000" b="1" dirty="0" smtClean="0"/>
              <a:t>.</a:t>
            </a:r>
          </a:p>
          <a:p>
            <a:endParaRPr lang="uk-UA" sz="2000" b="1" dirty="0" smtClean="0"/>
          </a:p>
          <a:p>
            <a:pPr>
              <a:buFont typeface="Arial" pitchFamily="34" charset="0"/>
              <a:buChar char="•"/>
            </a:pPr>
            <a:r>
              <a:rPr lang="uk-UA" sz="2000" b="1" dirty="0" smtClean="0"/>
              <a:t> Визначити доступні та економічно доцільні  методи очищення  питної води в домашніх умовах.</a:t>
            </a:r>
          </a:p>
          <a:p>
            <a:pPr>
              <a:buFont typeface="Arial" pitchFamily="34" charset="0"/>
              <a:buChar char="•"/>
            </a:pPr>
            <a:endParaRPr lang="uk-UA" sz="2000" b="1" dirty="0" smtClean="0"/>
          </a:p>
          <a:p>
            <a:pPr>
              <a:buFont typeface="Arial" pitchFamily="34" charset="0"/>
              <a:buChar char="•"/>
            </a:pPr>
            <a:r>
              <a:rPr lang="uk-UA" sz="2000" b="1" dirty="0" smtClean="0"/>
              <a:t> Виконувати в практичній діяльності і в повсякденному житті екологічні вимоги.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9704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9264" y="433552"/>
            <a:ext cx="7520051" cy="121236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100" b="1" u="sng" noProof="1" smtClean="0"/>
              <a:t>Розділ </a:t>
            </a:r>
            <a:r>
              <a:rPr lang="en-US" sz="3100" b="1" u="sng" noProof="1" smtClean="0"/>
              <a:t>I</a:t>
            </a:r>
            <a:r>
              <a:rPr lang="uk-UA" sz="3100" b="1" u="sng" noProof="1" smtClean="0"/>
              <a:t>.</a:t>
            </a:r>
            <a:r>
              <a:rPr lang="en-US" sz="3100" b="1" noProof="1" smtClean="0"/>
              <a:t> </a:t>
            </a:r>
            <a:r>
              <a:rPr lang="uk-UA" sz="3100" b="1" noProof="1" smtClean="0"/>
              <a:t>Теоретична частина</a:t>
            </a:r>
            <a:r>
              <a:rPr lang="uk-UA" sz="2400" b="1" noProof="1" smtClean="0"/>
              <a:t/>
            </a:r>
            <a:br>
              <a:rPr lang="uk-UA" sz="2400" b="1" noProof="1" smtClean="0"/>
            </a:br>
            <a:r>
              <a:rPr lang="en-US" sz="2400" b="1" u="sng" noProof="1" smtClean="0"/>
              <a:t/>
            </a:r>
            <a:br>
              <a:rPr lang="en-US" sz="2400" b="1" u="sng" noProof="1" smtClean="0"/>
            </a:br>
            <a:r>
              <a:rPr lang="uk-UA" sz="2800" b="1" u="sng" noProof="1" smtClean="0"/>
              <a:t>1.1</a:t>
            </a:r>
            <a:r>
              <a:rPr lang="uk-UA" sz="3200" b="1" u="sng" noProof="1" smtClean="0"/>
              <a:t> </a:t>
            </a:r>
            <a:r>
              <a:rPr lang="uk-UA" sz="2800" b="1" u="sng" noProof="1" smtClean="0"/>
              <a:t>Будова  молекули води</a:t>
            </a:r>
            <a:endParaRPr lang="uk-UA" sz="2800" b="1" u="sng" noProof="1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05" y="1969971"/>
            <a:ext cx="3132104" cy="343697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91607" y="1752299"/>
            <a:ext cx="476676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Формула води – Н</a:t>
            </a:r>
            <a:r>
              <a:rPr lang="uk-UA" sz="2800" baseline="-25000" dirty="0" smtClean="0"/>
              <a:t>2</a:t>
            </a:r>
            <a:r>
              <a:rPr lang="uk-UA" sz="2800" dirty="0" smtClean="0"/>
              <a:t>О.</a:t>
            </a:r>
          </a:p>
          <a:p>
            <a:endParaRPr lang="uk-UA" sz="2800" dirty="0" smtClean="0"/>
          </a:p>
          <a:p>
            <a:r>
              <a:rPr lang="uk-UA" sz="2800" dirty="0" smtClean="0"/>
              <a:t>До складу води входить 11,11% Н та 88,89% О за масою.</a:t>
            </a:r>
          </a:p>
          <a:p>
            <a:endParaRPr lang="uk-UA" sz="2800" dirty="0" smtClean="0"/>
          </a:p>
          <a:p>
            <a:r>
              <a:rPr lang="uk-UA" sz="2800" dirty="0" smtClean="0"/>
              <a:t>Молекула  води – полярна. </a:t>
            </a:r>
          </a:p>
          <a:p>
            <a:endParaRPr lang="uk-UA" sz="2800" dirty="0" smtClean="0"/>
          </a:p>
          <a:p>
            <a:r>
              <a:rPr lang="uk-UA" sz="2800" dirty="0" smtClean="0"/>
              <a:t>Між молекулами  існує  водневий зв’язок.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04872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280" y="433552"/>
            <a:ext cx="7514035" cy="848710"/>
          </a:xfrm>
        </p:spPr>
        <p:txBody>
          <a:bodyPr>
            <a:normAutofit/>
          </a:bodyPr>
          <a:lstStyle/>
          <a:p>
            <a:pPr algn="ctr"/>
            <a:r>
              <a:rPr lang="en-US" sz="2800" b="1" u="sng" noProof="1" smtClean="0"/>
              <a:t>1</a:t>
            </a:r>
            <a:r>
              <a:rPr lang="uk-UA" sz="2800" b="1" u="sng" noProof="1" smtClean="0"/>
              <a:t>.2 </a:t>
            </a:r>
            <a:r>
              <a:rPr lang="uk-UA" sz="3200" b="1" u="sng" noProof="1" smtClean="0"/>
              <a:t>Фізичні  властивості  вод</a:t>
            </a:r>
            <a:r>
              <a:rPr lang="uk-UA" sz="2800" b="1" u="sng" noProof="1" smtClean="0"/>
              <a:t>и</a:t>
            </a:r>
            <a:endParaRPr lang="uk-UA" sz="2800" b="1" u="sng" noProof="1"/>
          </a:p>
        </p:txBody>
      </p:sp>
      <p:sp>
        <p:nvSpPr>
          <p:cNvPr id="8" name="Прямоугольник 7"/>
          <p:cNvSpPr/>
          <p:nvPr/>
        </p:nvSpPr>
        <p:spPr>
          <a:xfrm>
            <a:off x="1206718" y="1417083"/>
            <a:ext cx="651488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О –  ЄДИНА СПОЛУКА  НА ПЛАНЕТІ, ЯКА МОЖЕ ПЕРЕБУВАТИ ОДНОЧАСНО В ТВЕРДОМУ, РІДКОМУ І ГАЗОПОДІБНОМУ  СТАНАХ.</a:t>
            </a:r>
          </a:p>
          <a:p>
            <a:endParaRPr lang="uk-UA" sz="2000" b="1" cap="all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cap="all" dirty="0" smtClean="0">
                <a:latin typeface="Times New Roman" pitchFamily="18" charset="0"/>
                <a:cs typeface="Times New Roman" pitchFamily="18" charset="0"/>
              </a:rPr>
              <a:t>Максимальна  густина  води за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с – 1г/см</a:t>
            </a:r>
            <a:r>
              <a:rPr lang="uk-UA" sz="20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39519" y="3399053"/>
            <a:ext cx="665625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ea typeface="Adobe Kaiti Std R" panose="02020400000000000000" pitchFamily="18" charset="-128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˚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= 0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˚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ВОДА ПЕРЕХОДИТЬ У ТВЕРДИЙ СТАН,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ea typeface="Adobe Kaiti Std R" panose="02020400000000000000" pitchFamily="18" charset="-128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˚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˚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– У ГАЗОПОДІБНИЙ. </a:t>
            </a:r>
          </a:p>
          <a:p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 УНІКАЛЬНИЙ  РОЗЧИННИК, ЩО МАЄ ВИСОКУ ТЕПЛОЄМНІСТЬ, РОЗШИРЮЄТЬСЯ ПРИ ЗАМЕРЗАННІ.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810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280" y="433552"/>
            <a:ext cx="7514035" cy="848710"/>
          </a:xfrm>
        </p:spPr>
        <p:txBody>
          <a:bodyPr>
            <a:normAutofit/>
          </a:bodyPr>
          <a:lstStyle/>
          <a:p>
            <a:pPr algn="ctr"/>
            <a:r>
              <a:rPr lang="uk-UA" sz="3200" b="1" u="sng" noProof="1" smtClean="0"/>
              <a:t>1.3 Хімічні властивості води</a:t>
            </a:r>
            <a:endParaRPr lang="uk-UA" sz="3200" b="1" u="sng" noProof="1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30139" y="1153886"/>
            <a:ext cx="7639330" cy="50773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Вода Вступає в реакції з органічними та неорганічними  речовинами.</a:t>
            </a:r>
          </a:p>
          <a:p>
            <a:pPr marL="0" indent="0">
              <a:buNone/>
            </a:pPr>
            <a:r>
              <a:rPr lang="en-US" b="1" dirty="0" smtClean="0"/>
              <a:t>1)</a:t>
            </a:r>
            <a:r>
              <a:rPr lang="uk-UA" b="1" dirty="0" smtClean="0"/>
              <a:t> Взаємодіє з активними металами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2)</a:t>
            </a:r>
            <a:r>
              <a:rPr lang="uk-UA" b="1" dirty="0" smtClean="0"/>
              <a:t> </a:t>
            </a:r>
            <a:r>
              <a:rPr lang="uk-UA" b="1" dirty="0" err="1" smtClean="0"/>
              <a:t>ВЗАЄМОДІє</a:t>
            </a:r>
            <a:r>
              <a:rPr lang="uk-UA" b="1" dirty="0" smtClean="0"/>
              <a:t> З МЕНШ АКТИВНИМИ МЕТАЛАМИ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uk-UA" b="1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b="1" dirty="0" smtClean="0"/>
              <a:t>3)</a:t>
            </a:r>
            <a:r>
              <a:rPr lang="uk-UA" b="1" dirty="0" smtClean="0"/>
              <a:t> </a:t>
            </a:r>
            <a:r>
              <a:rPr lang="uk-UA" b="1" dirty="0" err="1" smtClean="0"/>
              <a:t>ВЗАЄМОДІє</a:t>
            </a:r>
            <a:r>
              <a:rPr lang="uk-UA" b="1" dirty="0" smtClean="0"/>
              <a:t> З ОКСИДАМИ АКТИВНИХ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uk-UA" b="1" dirty="0" smtClean="0"/>
              <a:t>     МЕТАЛІВ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90751" y="2717636"/>
            <a:ext cx="4601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2Na + 2H</a:t>
            </a:r>
            <a:r>
              <a:rPr lang="en-US" b="1" baseline="-25000" dirty="0" smtClean="0"/>
              <a:t>2</a:t>
            </a:r>
            <a:r>
              <a:rPr lang="en-US" dirty="0" smtClean="0"/>
              <a:t>O     2NaOH + H</a:t>
            </a:r>
            <a:r>
              <a:rPr lang="en-US" b="1" baseline="-25000" dirty="0" smtClean="0"/>
              <a:t>2</a:t>
            </a:r>
            <a:r>
              <a:rPr lang="en-US" dirty="0" smtClean="0"/>
              <a:t> 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867199" y="2882905"/>
            <a:ext cx="173421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7240743" y="3013060"/>
            <a:ext cx="1661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(Zn, Fe) </a:t>
            </a:r>
            <a:r>
              <a:rPr lang="uk-UA" b="1" dirty="0" smtClean="0"/>
              <a:t> </a:t>
            </a:r>
            <a:r>
              <a:rPr lang="uk-UA" dirty="0" smtClean="0"/>
              <a:t>за</a:t>
            </a:r>
            <a:r>
              <a:rPr lang="uk-UA" b="1" dirty="0" smtClean="0"/>
              <a:t> </a:t>
            </a:r>
            <a:r>
              <a:rPr lang="en-US" b="1" dirty="0" smtClean="0">
                <a:latin typeface="Adobe Garamond Pro Bold" panose="02020702060506020403" pitchFamily="18" charset="0"/>
              </a:rPr>
              <a:t>t˚</a:t>
            </a:r>
            <a:r>
              <a:rPr lang="uk-UA" dirty="0" smtClean="0">
                <a:latin typeface="Adobe Garamond Pro Bold" panose="02020702060506020403" pitchFamily="18" charset="0"/>
              </a:rPr>
              <a:t>С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311943" y="3770876"/>
            <a:ext cx="2406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Zn + H</a:t>
            </a:r>
            <a:r>
              <a:rPr lang="en-US" baseline="-25000" dirty="0" smtClean="0"/>
              <a:t>2</a:t>
            </a:r>
            <a:r>
              <a:rPr lang="en-US" dirty="0" smtClean="0"/>
              <a:t>O   </a:t>
            </a:r>
            <a:r>
              <a:rPr lang="en-US" b="1" baseline="30000" dirty="0" smtClean="0">
                <a:latin typeface="Adobe Garamond Pro Bold" panose="02020702060506020403" pitchFamily="18" charset="0"/>
              </a:rPr>
              <a:t>t˚</a:t>
            </a:r>
            <a:r>
              <a:rPr lang="en-US" baseline="30000" dirty="0" smtClean="0"/>
              <a:t>   </a:t>
            </a:r>
            <a:r>
              <a:rPr lang="en-US" noProof="1" smtClean="0"/>
              <a:t>ZnO</a:t>
            </a:r>
            <a:r>
              <a:rPr lang="en-US" dirty="0" smtClean="0"/>
              <a:t> + H</a:t>
            </a:r>
            <a:r>
              <a:rPr lang="en-US" baseline="-25000" dirty="0" smtClean="0"/>
              <a:t>2</a:t>
            </a:r>
            <a:endParaRPr lang="ru-RU" baseline="-25000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2411913" y="3975831"/>
            <a:ext cx="1970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355486" y="5272878"/>
            <a:ext cx="2555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noProof="1" smtClean="0"/>
              <a:t>CaO</a:t>
            </a:r>
            <a:r>
              <a:rPr lang="en-US" dirty="0" smtClean="0"/>
              <a:t> + H</a:t>
            </a:r>
            <a:r>
              <a:rPr lang="en-US" baseline="-25000" dirty="0" smtClean="0"/>
              <a:t>2</a:t>
            </a:r>
            <a:r>
              <a:rPr lang="en-US" dirty="0" smtClean="0"/>
              <a:t>O       Ca(OH)</a:t>
            </a:r>
            <a:r>
              <a:rPr lang="en-US" baseline="-25000" dirty="0" smtClean="0"/>
              <a:t>2</a:t>
            </a:r>
            <a:endParaRPr lang="ru-RU" baseline="-25000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2621103" y="5505091"/>
            <a:ext cx="2352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I:\хим. картинки\7a7b7d722f205ca011afed0de6cf84fb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0775" y="4020458"/>
            <a:ext cx="2581895" cy="243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4794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88686" y="929955"/>
            <a:ext cx="61406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4) </a:t>
            </a:r>
            <a:r>
              <a:rPr lang="uk-UA" b="1" dirty="0" smtClean="0"/>
              <a:t>ВЗАЄМОДІЄ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b="1" dirty="0" smtClean="0"/>
              <a:t>З ОКСИДАМИ  НЕМЕТАЛІВ</a:t>
            </a:r>
          </a:p>
          <a:p>
            <a:endParaRPr lang="en-US" dirty="0" smtClean="0"/>
          </a:p>
          <a:p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+ H</a:t>
            </a:r>
            <a:r>
              <a:rPr lang="en-US" baseline="-25000" dirty="0" smtClean="0"/>
              <a:t>2</a:t>
            </a:r>
            <a:r>
              <a:rPr lang="en-US" dirty="0" smtClean="0"/>
              <a:t>O       </a:t>
            </a:r>
            <a:r>
              <a:rPr lang="ru-RU" dirty="0" smtClean="0"/>
              <a:t> 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CO</a:t>
            </a:r>
            <a:r>
              <a:rPr lang="en-US" baseline="-25000" dirty="0" smtClean="0"/>
              <a:t>3</a:t>
            </a:r>
          </a:p>
          <a:p>
            <a:endParaRPr lang="en-US" baseline="-25000" dirty="0" smtClean="0"/>
          </a:p>
          <a:p>
            <a:r>
              <a:rPr lang="uk-UA" b="1" dirty="0" smtClean="0"/>
              <a:t>5) ПІД ДІЄЮ ПОСТІЙНОГО ЕЛЕКТРИЧНОГО СТРУМУ </a:t>
            </a:r>
          </a:p>
          <a:p>
            <a:r>
              <a:rPr lang="uk-UA" b="1" dirty="0" smtClean="0"/>
              <a:t>ВОДА  РОЗКИДАЄТЬСЯ</a:t>
            </a:r>
            <a:endParaRPr lang="en-US" b="1" dirty="0" smtClean="0"/>
          </a:p>
          <a:p>
            <a:endParaRPr lang="uk-UA" dirty="0" smtClean="0"/>
          </a:p>
          <a:p>
            <a:r>
              <a:rPr lang="en-US" dirty="0" smtClean="0"/>
              <a:t>2H</a:t>
            </a:r>
            <a:r>
              <a:rPr lang="en-US" baseline="-25000" dirty="0" smtClean="0"/>
              <a:t>2</a:t>
            </a:r>
            <a:r>
              <a:rPr lang="en-US" dirty="0" smtClean="0"/>
              <a:t>O  </a:t>
            </a:r>
            <a:r>
              <a:rPr lang="en-US" baseline="30000" dirty="0" smtClean="0"/>
              <a:t>t˚</a:t>
            </a:r>
            <a:r>
              <a:rPr lang="en-US" dirty="0" smtClean="0"/>
              <a:t>   2H</a:t>
            </a:r>
            <a:r>
              <a:rPr lang="en-US" baseline="-25000" dirty="0" smtClean="0"/>
              <a:t>2</a:t>
            </a:r>
            <a:r>
              <a:rPr lang="en-US" dirty="0" smtClean="0"/>
              <a:t> + O</a:t>
            </a:r>
            <a:r>
              <a:rPr lang="en-US" baseline="-25000" dirty="0" smtClean="0"/>
              <a:t>2</a:t>
            </a:r>
          </a:p>
          <a:p>
            <a:endParaRPr lang="en-US" dirty="0" smtClean="0"/>
          </a:p>
          <a:p>
            <a:r>
              <a:rPr lang="en-US" b="1" dirty="0" smtClean="0"/>
              <a:t>6)</a:t>
            </a:r>
            <a:r>
              <a:rPr lang="uk-UA" b="1" dirty="0" smtClean="0"/>
              <a:t> ОРГАНІЧНІ РЕЧОВИНИ ВСТУПАЮТЬ В РЕАКЦІЇ ГІДРАТАЦІЇ</a:t>
            </a:r>
          </a:p>
          <a:p>
            <a:endParaRPr lang="uk-UA" dirty="0" smtClean="0"/>
          </a:p>
          <a:p>
            <a:r>
              <a:rPr lang="en-US" dirty="0" smtClean="0"/>
              <a:t>CH</a:t>
            </a:r>
            <a:r>
              <a:rPr lang="en-US" baseline="-25000" dirty="0" smtClean="0"/>
              <a:t>2</a:t>
            </a:r>
            <a:r>
              <a:rPr lang="en-US" dirty="0" smtClean="0"/>
              <a:t>=CH</a:t>
            </a:r>
            <a:r>
              <a:rPr lang="en-US" baseline="-25000" dirty="0" smtClean="0"/>
              <a:t>2</a:t>
            </a:r>
            <a:r>
              <a:rPr lang="en-US" dirty="0" smtClean="0"/>
              <a:t> + H</a:t>
            </a:r>
            <a:r>
              <a:rPr lang="en-US" baseline="-25000" dirty="0" smtClean="0"/>
              <a:t>2</a:t>
            </a:r>
            <a:r>
              <a:rPr lang="en-US" dirty="0" smtClean="0"/>
              <a:t>O </a:t>
            </a:r>
            <a:r>
              <a:rPr lang="ru-RU" dirty="0" smtClean="0"/>
              <a:t>    </a:t>
            </a:r>
            <a:r>
              <a:rPr lang="en-US" baseline="-25000" dirty="0" smtClean="0"/>
              <a:t>H2SO4   </a:t>
            </a:r>
            <a:r>
              <a:rPr lang="en-US" dirty="0" smtClean="0"/>
              <a:t>  C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5</a:t>
            </a:r>
            <a:r>
              <a:rPr lang="en-US" dirty="0" smtClean="0"/>
              <a:t>OH</a:t>
            </a:r>
          </a:p>
          <a:p>
            <a:endParaRPr lang="en-US" dirty="0" smtClean="0"/>
          </a:p>
          <a:p>
            <a:endParaRPr lang="ru-RU" baseline="-250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1863813" y="1630609"/>
            <a:ext cx="2443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339534" y="2971239"/>
            <a:ext cx="2207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467329" y="4299988"/>
            <a:ext cx="5439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2524984" y="3755197"/>
            <a:ext cx="4086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1400" dirty="0" smtClean="0"/>
          </a:p>
          <a:p>
            <a:r>
              <a:rPr lang="en-US" sz="1400" dirty="0" smtClean="0"/>
              <a:t>t˚</a:t>
            </a:r>
            <a:endParaRPr lang="uk-UA" sz="1400" dirty="0" smtClean="0"/>
          </a:p>
          <a:p>
            <a:endParaRPr lang="en-US" sz="14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001" y="1508232"/>
            <a:ext cx="2240564" cy="34106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93100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841" y="4198824"/>
            <a:ext cx="2825495" cy="2237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01" y="4157423"/>
            <a:ext cx="2693691" cy="23614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850392" y="265177"/>
            <a:ext cx="71506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u="sng" noProof="1" smtClean="0"/>
              <a:t>1.4 Значення води для живих організмів, її вплив на людину</a:t>
            </a:r>
          </a:p>
          <a:p>
            <a:endParaRPr lang="uk-UA" sz="2400" b="1" u="sng" noProof="1" smtClean="0"/>
          </a:p>
          <a:p>
            <a:r>
              <a:rPr lang="uk-UA" sz="2400" dirty="0" smtClean="0"/>
              <a:t>Вода – біологічна  рідина для процесів життєдіяльності живих організмів:травлення, кровообігу, розмноження. Більшість процесів у природі протікають за участю води або у водному середовищі. </a:t>
            </a:r>
          </a:p>
          <a:p>
            <a:r>
              <a:rPr lang="uk-UA" sz="2400" dirty="0" smtClean="0"/>
              <a:t>Без їжі людський організм може прожити близько  30 днів, а без води – до 3 днів.</a:t>
            </a:r>
          </a:p>
          <a:p>
            <a:r>
              <a:rPr lang="uk-UA" sz="2400" dirty="0" smtClean="0"/>
              <a:t> </a:t>
            </a:r>
          </a:p>
          <a:p>
            <a:endParaRPr lang="uk-UA" sz="2400" dirty="0" smtClean="0"/>
          </a:p>
          <a:p>
            <a:endParaRPr lang="uk-UA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209849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TC104033925[[fn=Капля]]</Template>
  <TotalTime>935</TotalTime>
  <Words>906</Words>
  <Application>Microsoft Office PowerPoint</Application>
  <PresentationFormat>Экран (4:3)</PresentationFormat>
  <Paragraphs>154</Paragraphs>
  <Slides>18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Капля</vt:lpstr>
      <vt:lpstr> дослідницька робота: «Емпіричне Дослідження  питної  води»</vt:lpstr>
      <vt:lpstr>Вода – це життя</vt:lpstr>
      <vt:lpstr>Мета дослідження</vt:lpstr>
      <vt:lpstr>Завдання</vt:lpstr>
      <vt:lpstr>Розділ I. Теоретична частина  1.1 Будова  молекули води</vt:lpstr>
      <vt:lpstr>1.2 Фізичні  властивості  води</vt:lpstr>
      <vt:lpstr>1.3 Хімічні властивості води</vt:lpstr>
      <vt:lpstr>Слайд 8</vt:lpstr>
      <vt:lpstr>Слайд 9</vt:lpstr>
      <vt:lpstr> Розділ II. Експериментальна частина Виявлення йонів трьохвалентного феруму                 У питній воді </vt:lpstr>
      <vt:lpstr>Виявлення йонів двовалентного феруму</vt:lpstr>
      <vt:lpstr>Виявлення хлорид-йонів Cl-</vt:lpstr>
      <vt:lpstr>Виявлення сульфат-йонів</vt:lpstr>
      <vt:lpstr>Виявлення нітрат- йонів NO3 -</vt:lpstr>
      <vt:lpstr>  Ми дослідили очищення  води   в домашніх  умовах:</vt:lpstr>
      <vt:lpstr>Використана література</vt:lpstr>
      <vt:lpstr>Висновки</vt:lpstr>
      <vt:lpstr>Дякую за увагу!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Науково – дослідницька робота «Досліджуємо питну воду»</dc:title>
  <dc:creator>Лера</dc:creator>
  <cp:lastModifiedBy>admin</cp:lastModifiedBy>
  <cp:revision>125</cp:revision>
  <dcterms:created xsi:type="dcterms:W3CDTF">2014-03-03T14:23:50Z</dcterms:created>
  <dcterms:modified xsi:type="dcterms:W3CDTF">2014-04-25T07:06:58Z</dcterms:modified>
</cp:coreProperties>
</file>