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Остаточні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підрахунки</a:t>
            </a:r>
            <a:r>
              <a:rPr lang="ru-RU" baseline="0" dirty="0" smtClean="0"/>
              <a:t> аудиту:</a:t>
            </a:r>
            <a:endParaRPr lang="ru-RU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Кількість використаних покупок</c:v>
                </c:pt>
                <c:pt idx="1">
                  <c:v>Кількість невикористаних покупок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382</c:v>
                </c:pt>
                <c:pt idx="1">
                  <c:v>12</c:v>
                </c:pt>
              </c:numCache>
            </c:numRef>
          </c:val>
        </c:ser>
        <c:firstSliceAng val="0"/>
      </c:pieChart>
    </c:plotArea>
    <c:legend>
      <c:legendPos val="b"/>
      <c:layout>
        <c:manualLayout>
          <c:xMode val="edge"/>
          <c:yMode val="edge"/>
          <c:x val="0.18440073602592155"/>
          <c:y val="0.82709799649678972"/>
          <c:w val="0.65268799903028185"/>
          <c:h val="0.1729020035032105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19CE653-D5FB-4E4A-8586-7A550C75C854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2AAADA-225C-42CF-9C00-E0308A95C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E653-D5FB-4E4A-8586-7A550C75C854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AADA-225C-42CF-9C00-E0308A95C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E653-D5FB-4E4A-8586-7A550C75C854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AADA-225C-42CF-9C00-E0308A95C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9CE653-D5FB-4E4A-8586-7A550C75C854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2AAADA-225C-42CF-9C00-E0308A95C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19CE653-D5FB-4E4A-8586-7A550C75C854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2AAADA-225C-42CF-9C00-E0308A95C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E653-D5FB-4E4A-8586-7A550C75C854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AADA-225C-42CF-9C00-E0308A95C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E653-D5FB-4E4A-8586-7A550C75C854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AADA-225C-42CF-9C00-E0308A95C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9CE653-D5FB-4E4A-8586-7A550C75C854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2AAADA-225C-42CF-9C00-E0308A95C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E653-D5FB-4E4A-8586-7A550C75C854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AADA-225C-42CF-9C00-E0308A95C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19CE653-D5FB-4E4A-8586-7A550C75C854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2AAADA-225C-42CF-9C00-E0308A95C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19CE653-D5FB-4E4A-8586-7A550C75C854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2AAADA-225C-42CF-9C00-E0308A95CB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9CE653-D5FB-4E4A-8586-7A550C75C854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2AAADA-225C-42CF-9C00-E0308A95CB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214290"/>
            <a:ext cx="8460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 проекту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928670"/>
            <a:ext cx="7786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“У розумних людей – розумні </a:t>
            </a:r>
            <a:r>
              <a:rPr lang="uk-UA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покупки”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780928"/>
            <a:ext cx="3240360" cy="2843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9952" y="5013176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Проект виконали учні 4-Б класу.</a:t>
            </a:r>
          </a:p>
          <a:p>
            <a:endParaRPr lang="uk-UA" sz="2000" dirty="0" smtClean="0"/>
          </a:p>
          <a:p>
            <a:r>
              <a:rPr lang="uk-UA" sz="2000" dirty="0" smtClean="0"/>
              <a:t>Керівник проекту:</a:t>
            </a:r>
          </a:p>
          <a:p>
            <a:r>
              <a:rPr lang="uk-UA" sz="2000" dirty="0" err="1" smtClean="0"/>
              <a:t>Крупенько</a:t>
            </a:r>
            <a:r>
              <a:rPr lang="uk-UA" sz="2000" dirty="0" smtClean="0"/>
              <a:t> Оксана Володимирівна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M00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5048286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AM003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429000"/>
            <a:ext cx="5429256" cy="29440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выпускной-веч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571480"/>
            <a:ext cx="1792224" cy="17007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vi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035286"/>
            <a:ext cx="3456384" cy="2822714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924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“Моя</a:t>
            </a:r>
            <a:r>
              <a:rPr lang="uk-UA" sz="6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uk-UA" sz="6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скарбничка”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1237401"/>
            <a:ext cx="849694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Зробити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підручного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матеріалу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скриньку-скарбничку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Час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часу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поповнюй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частиною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своїх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кишенькових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коштів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що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залишаються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необхідних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покупок.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заходь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у магазин без потреби.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Намагайся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купувати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того, без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обійтись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хоча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б до завтра.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Звернись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дорослих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задіяти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батьків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економії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заощадження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коштів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Придбати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зібрані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кошти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nf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714752"/>
            <a:ext cx="4071966" cy="2714644"/>
          </a:xfrm>
          <a:prstGeom prst="rect">
            <a:avLst/>
          </a:prstGeom>
        </p:spPr>
      </p:pic>
      <p:pic>
        <p:nvPicPr>
          <p:cNvPr id="3" name="Рисунок 2" descr="CAM00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4500562" cy="3375422"/>
          </a:xfrm>
          <a:prstGeom prst="rect">
            <a:avLst/>
          </a:prstGeom>
        </p:spPr>
      </p:pic>
      <p:pic>
        <p:nvPicPr>
          <p:cNvPr id="4" name="Рисунок 3" descr="CAM002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071546"/>
            <a:ext cx="3357586" cy="44767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M00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857208"/>
            <a:ext cx="6215106" cy="4661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14282" y="214290"/>
            <a:ext cx="8501122" cy="1143000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100" b="1" i="0" u="none" strike="noStrike" kern="1200" cap="sm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“Старим</a:t>
            </a:r>
            <a:r>
              <a:rPr kumimoji="0" lang="uk-UA" sz="6100" b="1" i="0" u="none" strike="noStrike" kern="1200" cap="sm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 речам-нове </a:t>
            </a:r>
            <a:r>
              <a:rPr kumimoji="0" lang="uk-UA" sz="6100" b="1" i="0" u="none" strike="noStrike" kern="1200" cap="small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+mj-cs"/>
              </a:rPr>
              <a:t>життя”</a:t>
            </a:r>
            <a:r>
              <a:rPr kumimoji="0" lang="ru-RU" sz="3200" b="1" i="0" u="none" strike="noStrike" kern="1200" cap="sm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small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85786" y="1614390"/>
            <a:ext cx="650082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конструювання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нових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речей 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підручних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матеріалів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заощадження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грошей 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сімейного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бюджету,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витратити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щось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інше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цікаве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потрібне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5189636d77a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4500570"/>
            <a:ext cx="2105025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785786" y="3500438"/>
            <a:ext cx="69685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без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зайвих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витрат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грошей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часу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з’являються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оригінальні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речі.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1" name="Рисунок 10" descr="101932980_py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111216"/>
            <a:ext cx="3000396" cy="255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M00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4286248" cy="3214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AM002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428736"/>
            <a:ext cx="3268271" cy="43576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AM003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3786190"/>
            <a:ext cx="2303857" cy="30718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vatar-250103-20121116090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3929042"/>
            <a:ext cx="2928958" cy="2928958"/>
          </a:xfrm>
          <a:prstGeom prst="rect">
            <a:avLst/>
          </a:prstGeom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58" y="285728"/>
            <a:ext cx="85725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111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Віднині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4-Б </a:t>
            </a:r>
            <a:r>
              <a:rPr kumimoji="0" lang="ru-RU" sz="5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клас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нашої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школи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належить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до лав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покупців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3111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намагаються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змінити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планету на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краще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роблячи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лише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розумні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покупки!!!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87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7264" y="1"/>
            <a:ext cx="2158140" cy="2928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7467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 ПРОЕКТУ</a:t>
            </a:r>
            <a:r>
              <a:rPr lang="ru-RU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32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пояснити залежність між кількістю товарів і власними ресурсами;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ознайомити та навчити досліджувати власні звички, стиль життя щодо здійснення покупок;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навчити визначати самостійно шляхи скорочення кількості зайвих покупок;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навчити визначати і виконувати прийнятні для себе і членів родини дії щодо скорочення непотрібних покупок;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навчити проектувати власну діяльність щодо здійснення та доцільності покупок.</a:t>
            </a:r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001056" cy="2428884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uk-UA" sz="3600" b="1" dirty="0" smtClean="0">
                <a:solidFill>
                  <a:srgbClr val="FF0000"/>
                </a:solidFill>
                <a:latin typeface="Garamond" pitchFamily="18" charset="0"/>
              </a:rPr>
              <a:t>І група </a:t>
            </a:r>
            <a:r>
              <a:rPr lang="uk-UA" sz="3600" dirty="0" smtClean="0">
                <a:solidFill>
                  <a:srgbClr val="FF0000"/>
                </a:solidFill>
                <a:latin typeface="Garamond" pitchFamily="18" charset="0"/>
              </a:rPr>
              <a:t>– «Вивчаємо термін придатності»</a:t>
            </a: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uk-UA" sz="3600" b="1" dirty="0" smtClean="0">
                <a:solidFill>
                  <a:srgbClr val="FF0000"/>
                </a:solidFill>
                <a:latin typeface="Garamond" pitchFamily="18" charset="0"/>
              </a:rPr>
              <a:t>ІІ група </a:t>
            </a:r>
            <a:r>
              <a:rPr lang="uk-UA" sz="3600" dirty="0" smtClean="0">
                <a:solidFill>
                  <a:srgbClr val="FF0000"/>
                </a:solidFill>
                <a:latin typeface="Garamond" pitchFamily="18" charset="0"/>
              </a:rPr>
              <a:t>– «Листівка-сюрприз»</a:t>
            </a: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uk-UA" sz="3600" b="1" dirty="0" smtClean="0">
                <a:solidFill>
                  <a:srgbClr val="FF0000"/>
                </a:solidFill>
                <a:latin typeface="Garamond" pitchFamily="18" charset="0"/>
              </a:rPr>
              <a:t>ІІІ група </a:t>
            </a:r>
            <a:r>
              <a:rPr lang="uk-UA" sz="3600" dirty="0" smtClean="0">
                <a:solidFill>
                  <a:srgbClr val="FF0000"/>
                </a:solidFill>
                <a:latin typeface="Garamond" pitchFamily="18" charset="0"/>
              </a:rPr>
              <a:t>– «Моя скарбничка»</a:t>
            </a:r>
            <a: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IV </a:t>
            </a:r>
            <a:r>
              <a:rPr lang="uk-UA" sz="3600" b="1" dirty="0" smtClean="0">
                <a:solidFill>
                  <a:srgbClr val="FF0000"/>
                </a:solidFill>
                <a:latin typeface="Garamond" pitchFamily="18" charset="0"/>
              </a:rPr>
              <a:t>група </a:t>
            </a:r>
            <a:r>
              <a:rPr lang="uk-UA" sz="3600" dirty="0" smtClean="0">
                <a:solidFill>
                  <a:srgbClr val="FF0000"/>
                </a:solidFill>
                <a:latin typeface="Garamond" pitchFamily="18" charset="0"/>
              </a:rPr>
              <a:t>– «Старим речам – нове життя»</a:t>
            </a:r>
            <a:br>
              <a:rPr lang="uk-UA" sz="3600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dirty="0" smtClean="0">
                <a:latin typeface="Century Gothic" pitchFamily="34" charset="0"/>
              </a:rPr>
              <a:t/>
            </a:r>
            <a:br>
              <a:rPr lang="ru-RU" dirty="0" smtClean="0">
                <a:latin typeface="Century Gothic" pitchFamily="34" charset="0"/>
              </a:rPr>
            </a:br>
            <a:endParaRPr lang="ru-RU" dirty="0">
              <a:latin typeface="Century Gothic" pitchFamily="34" charset="0"/>
            </a:endParaRPr>
          </a:p>
        </p:txBody>
      </p:sp>
      <p:pic>
        <p:nvPicPr>
          <p:cNvPr id="4" name="Рисунок 3" descr="fotoshoppingtou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500306"/>
            <a:ext cx="6072230" cy="3729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cap="none" dirty="0" smtClean="0">
                <a:ln/>
                <a:solidFill>
                  <a:schemeClr val="accent3"/>
                </a:solidFill>
              </a:rPr>
              <a:t/>
            </a:r>
            <a:br>
              <a:rPr lang="ru-RU" cap="none" dirty="0" smtClean="0">
                <a:ln/>
                <a:solidFill>
                  <a:schemeClr val="accent3"/>
                </a:solidFill>
              </a:rPr>
            </a:br>
            <a:endParaRPr lang="ru-RU" sz="9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5726448"/>
          </a:xfrm>
        </p:spPr>
        <p:txBody>
          <a:bodyPr>
            <a:normAutofit fontScale="92500" lnSpcReduction="20000"/>
          </a:bodyPr>
          <a:lstStyle/>
          <a:p>
            <a:r>
              <a:rPr lang="ru-RU" sz="9600" dirty="0" smtClean="0">
                <a:ln/>
                <a:solidFill>
                  <a:schemeClr val="accent3"/>
                </a:solidFill>
              </a:rPr>
              <a:t>АУДИТ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214282" y="1071546"/>
          <a:ext cx="6500858" cy="4357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_4dc7ca11469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429000"/>
            <a:ext cx="364787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364401493_dai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572008"/>
            <a:ext cx="3740528" cy="207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0"/>
            <a:ext cx="7715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«Вивчаємо термін придатності»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714752"/>
            <a:ext cx="7467600" cy="1500174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1.Купувати продукти з коротким терміном придатності </a:t>
            </a:r>
            <a:r>
              <a:rPr lang="ru-RU" sz="2000" dirty="0" err="1" smtClean="0">
                <a:solidFill>
                  <a:schemeClr val="tx1"/>
                </a:solidFill>
              </a:rPr>
              <a:t>лише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в магазинах з холодильником.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2. Перш ніж купити продукт, уважно вивчити на упаковці термін його придатності.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3. Не купувати продукти, термін придатності яких закінчився.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4. Не купувати продукти у надутих, чи зіпсованих упаковках.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5. Не купувати продукти, що сумнівно виглядають, або мають неприємний запах;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6. Дослідити, яка група товарів має короткий термін придатності, та спеціальних умов зберігання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M00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785794"/>
            <a:ext cx="3500462" cy="46672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59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36156"/>
            <a:ext cx="4429124" cy="3321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CAM00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85728"/>
            <a:ext cx="4190997" cy="3143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M00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6858016" cy="5143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uk-UA" sz="61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ramond" pitchFamily="18" charset="0"/>
              </a:rPr>
              <a:t>“Листівка-сюрприз”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935022"/>
            <a:ext cx="88204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1. Дізнатися,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чим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цікавиться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людина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яку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хочеш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привітати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2. За сюжетом про предмет,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цікавить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людину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зробити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екскіз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малюнка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Підготувати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необхідні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матеріали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приладдя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Створити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листівку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Скласти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записати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цікаве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привітання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наприклад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віршах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Подаруй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Рисунок 6" descr="52758370_il_430x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509120"/>
            <a:ext cx="2563788" cy="1961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77077d9a7f471dc8d71625d3f19a7a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365104"/>
            <a:ext cx="2207144" cy="2207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M00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3214692" cy="4286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CAM002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000240"/>
            <a:ext cx="4476749" cy="3357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0_6e11f_486cff2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500570"/>
            <a:ext cx="1877391" cy="2143140"/>
          </a:xfrm>
          <a:prstGeom prst="rect">
            <a:avLst/>
          </a:prstGeom>
        </p:spPr>
      </p:pic>
      <p:pic>
        <p:nvPicPr>
          <p:cNvPr id="7" name="Рисунок 6" descr="ditym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0"/>
            <a:ext cx="2114552" cy="177093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</TotalTime>
  <Words>305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МЕТА ПРОЕКТУ </vt:lpstr>
      <vt:lpstr> І група – «Вивчаємо термін придатності» ІІ група – «Листівка-сюрприз» ІІІ група – «Моя скарбничка» IV група – «Старим речам – нове життя»  </vt:lpstr>
      <vt:lpstr> </vt:lpstr>
      <vt:lpstr> 1.Купувати продукти з коротким терміном придатності лише  в магазинах з холодильником. 2. Перш ніж купити продукт, уважно вивчити на упаковці термін його придатності. 3. Не купувати продукти, термін придатності яких закінчився. 4. Не купувати продукти у надутих, чи зіпсованих упаковках. 5. Не купувати продукти, що сумнівно виглядають, або мають неприємний запах; 6. Дослідити, яка група товарів має короткий термін придатності, та спеціальних умов зберігання</vt:lpstr>
      <vt:lpstr>Слайд 6</vt:lpstr>
      <vt:lpstr>Слайд 7</vt:lpstr>
      <vt:lpstr>“Листівка-сюрприз” </vt:lpstr>
      <vt:lpstr>Слайд 9</vt:lpstr>
      <vt:lpstr>Слайд 10</vt:lpstr>
      <vt:lpstr>“Моя скарбничка” 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SWeRG</cp:lastModifiedBy>
  <cp:revision>15</cp:revision>
  <dcterms:created xsi:type="dcterms:W3CDTF">2015-02-16T19:43:34Z</dcterms:created>
  <dcterms:modified xsi:type="dcterms:W3CDTF">2015-04-19T16:46:00Z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