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140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1" y="6218863"/>
            <a:ext cx="686331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14350" y="2336802"/>
            <a:ext cx="5829300" cy="243968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14350" y="4815476"/>
            <a:ext cx="5829300" cy="1599605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2824" y="6604000"/>
            <a:ext cx="6860824" cy="2549451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1975106"/>
            <a:ext cx="6172200" cy="584809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33010" y="366187"/>
            <a:ext cx="1333103" cy="745701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743450" cy="745701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82" y="1412949"/>
            <a:ext cx="5829300" cy="24384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42035" y="3908949"/>
            <a:ext cx="3429000" cy="1939851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2727510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2587698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7213600"/>
            <a:ext cx="303014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70" y="7213600"/>
            <a:ext cx="303133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1925726"/>
            <a:ext cx="303014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1925726"/>
            <a:ext cx="303133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502400"/>
            <a:ext cx="5611332" cy="6096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314700" y="7140136"/>
            <a:ext cx="2980944" cy="12192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85800" y="365760"/>
            <a:ext cx="5609844" cy="609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045274" y="8543925"/>
            <a:ext cx="1440180" cy="48768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5924" y="7257870"/>
            <a:ext cx="5372100" cy="864309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1450" y="253291"/>
            <a:ext cx="6515100" cy="585216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285054" y="8543926"/>
            <a:ext cx="1763011" cy="4868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50" y="6486830"/>
            <a:ext cx="6056574" cy="750229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37328" y="6669325"/>
            <a:ext cx="2851502" cy="192414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40170" y="7713364"/>
            <a:ext cx="2851502" cy="1117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6498084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6358272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37328" y="6669325"/>
            <a:ext cx="2851502" cy="192414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40170" y="7713364"/>
            <a:ext cx="2851502" cy="1117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342900" y="1975105"/>
            <a:ext cx="6172200" cy="6034617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5045274" y="8543925"/>
            <a:ext cx="1440180" cy="48768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285054" y="8543926"/>
            <a:ext cx="1763011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6485454" y="8543926"/>
            <a:ext cx="27432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8670" y="500034"/>
            <a:ext cx="450059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dirty="0" smtClean="0"/>
              <a:t>Комунальний заклад освіти</a:t>
            </a:r>
          </a:p>
          <a:p>
            <a:pPr algn="ctr"/>
            <a:r>
              <a:rPr lang="uk-UA" sz="1400" dirty="0" smtClean="0"/>
              <a:t>“ Середня загальноосвітня школа № 94”</a:t>
            </a:r>
          </a:p>
          <a:p>
            <a:pPr algn="ctr"/>
            <a:r>
              <a:rPr lang="uk-UA" sz="1400" dirty="0" smtClean="0"/>
              <a:t>Дніпропетровської міської ради</a:t>
            </a:r>
          </a:p>
          <a:p>
            <a:pPr algn="ctr"/>
            <a:endParaRPr lang="uk-UA" sz="1400" dirty="0" smtClean="0"/>
          </a:p>
          <a:p>
            <a:pPr algn="ctr"/>
            <a:endParaRPr lang="uk-UA" sz="1400" dirty="0" smtClean="0"/>
          </a:p>
          <a:p>
            <a:pPr algn="ctr"/>
            <a:endParaRPr lang="uk-UA" sz="1400" dirty="0" smtClean="0"/>
          </a:p>
          <a:p>
            <a:pPr algn="ctr"/>
            <a:endParaRPr lang="uk-UA" sz="3200" dirty="0" smtClean="0"/>
          </a:p>
          <a:p>
            <a:pPr algn="ctr"/>
            <a:r>
              <a:rPr lang="uk-UA" sz="3200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“</a:t>
            </a:r>
            <a:r>
              <a:rPr lang="uk-UA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uk-UA" sz="3200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ЖИТТЯ – </a:t>
            </a:r>
          </a:p>
          <a:p>
            <a:pPr algn="ctr"/>
            <a:r>
              <a:rPr lang="uk-UA" sz="3200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НАЙБІЛЬША ЛЮДСЬКА ЦІННІСТЬ.</a:t>
            </a:r>
          </a:p>
          <a:p>
            <a:pPr algn="ctr"/>
            <a:r>
              <a:rPr lang="uk-UA" sz="3200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БЕРЕЖІТЬ ЙОГО”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7496" y="5500694"/>
            <a:ext cx="34290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Підготувала:</a:t>
            </a:r>
          </a:p>
          <a:p>
            <a:r>
              <a:rPr lang="uk-UA" sz="1400" dirty="0" smtClean="0"/>
              <a:t>Класний керівник 11 класу</a:t>
            </a:r>
          </a:p>
          <a:p>
            <a:r>
              <a:rPr lang="uk-UA" sz="1400" dirty="0" err="1" smtClean="0"/>
              <a:t>Андрейченко</a:t>
            </a:r>
            <a:r>
              <a:rPr lang="uk-UA" sz="1400" dirty="0" smtClean="0"/>
              <a:t> Валентина Василівна </a:t>
            </a:r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2143116" y="8572528"/>
            <a:ext cx="2500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dirty="0" smtClean="0"/>
              <a:t>2015 рік</a:t>
            </a:r>
            <a:endParaRPr lang="ru-RU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604" y="1000100"/>
            <a:ext cx="585791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i="1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МЕТА: </a:t>
            </a:r>
            <a:endParaRPr lang="ru-RU" sz="14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 smtClean="0">
                <a:ea typeface="Times New Roman" pitchFamily="18" charset="0"/>
                <a:cs typeface="Times New Roman" pitchFamily="18" charset="0"/>
              </a:rPr>
              <a:t>     </a:t>
            </a:r>
            <a:r>
              <a:rPr lang="uk-UA" sz="1400" b="1" dirty="0" smtClean="0">
                <a:solidFill>
                  <a:srgbClr val="0070C0"/>
                </a:solidFill>
                <a:ea typeface="Times New Roman" pitchFamily="18" charset="0"/>
                <a:cs typeface="Times New Roman" pitchFamily="18" charset="0"/>
              </a:rPr>
              <a:t>Допомогти учням зрозуміти цінність людського життя, визначити своє місце в ньому, сприяти вихованню в них людяності, чесності, працьовитості. Відповідальності, любові до людей: плекати християнські чесноти: віру, надію, любов; виховувати шанобливе ставлення до життя, учити любити життя.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 smtClean="0">
                <a:ea typeface="Times New Roman" pitchFamily="18" charset="0"/>
                <a:cs typeface="Times New Roman" pitchFamily="18" charset="0"/>
              </a:rPr>
              <a:t>ВЧИТЕЛЬ:</a:t>
            </a:r>
            <a:endParaRPr lang="ru-RU" sz="14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 smtClean="0">
                <a:ea typeface="Times New Roman" pitchFamily="18" charset="0"/>
                <a:cs typeface="Times New Roman" pitchFamily="18" charset="0"/>
              </a:rPr>
              <a:t>                 Людське життя…Неповторне і звичне, радісне і сумне, сповнене глибоких переживань, солодке, як мед, і гірке, як полин.</a:t>
            </a:r>
            <a:endParaRPr lang="ru-RU" sz="14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 smtClean="0">
                <a:ea typeface="Times New Roman" pitchFamily="18" charset="0"/>
                <a:cs typeface="Times New Roman" pitchFamily="18" charset="0"/>
              </a:rPr>
              <a:t>	   Люди, їх мільйони… всі вони зовсім різні і чимось неповторні. Життя кожної людини  - це стежина, встелена </a:t>
            </a:r>
            <a:r>
              <a:rPr lang="uk-UA" sz="1400" dirty="0" err="1" smtClean="0">
                <a:ea typeface="Times New Roman" pitchFamily="18" charset="0"/>
                <a:cs typeface="Times New Roman" pitchFamily="18" charset="0"/>
              </a:rPr>
              <a:t>жовто</a:t>
            </a:r>
            <a:r>
              <a:rPr lang="uk-UA" sz="1400" dirty="0" smtClean="0">
                <a:ea typeface="Times New Roman" pitchFamily="18" charset="0"/>
                <a:cs typeface="Times New Roman" pitchFamily="18" charset="0"/>
              </a:rPr>
              <a:t> - гарячими чорнобривця, духмяними вишеньками, стежина з червоними і чорними тонами, як у цій пісні « Червоне – о любов, чорне то журба».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 smtClean="0">
                <a:ea typeface="Times New Roman" pitchFamily="18" charset="0"/>
                <a:cs typeface="Times New Roman" pitchFamily="18" charset="0"/>
              </a:rPr>
              <a:t>УЧЕНИЦЯ 1:</a:t>
            </a:r>
            <a:endParaRPr lang="ru-RU" sz="14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 smtClean="0">
                <a:ea typeface="Times New Roman" pitchFamily="18" charset="0"/>
                <a:cs typeface="Times New Roman" pitchFamily="18" charset="0"/>
              </a:rPr>
              <a:t>             Коли дитина народжується, її свічка тільки починає горіти. Тремтливий вогник поступово розгоряється, але він може згаснути будь-якої миті від легенького вітру, як дитина від хвороби. Тому батьки прикривають це полум’я долонею, щоб їхня дитина мала шанс на довге життя.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 smtClean="0">
                <a:ea typeface="Times New Roman" pitchFamily="18" charset="0"/>
                <a:cs typeface="Times New Roman" pitchFamily="18" charset="0"/>
              </a:rPr>
              <a:t>УЧЕНИЦЯ 2:</a:t>
            </a:r>
            <a:endParaRPr lang="ru-RU" sz="14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 smtClean="0">
                <a:ea typeface="Times New Roman" pitchFamily="18" charset="0"/>
                <a:cs typeface="Times New Roman" pitchFamily="18" charset="0"/>
              </a:rPr>
              <a:t>                Виростаючи, дитина стає підлітком. Підлітковий вік – особлива пора людського життя, коли ти вже торкнувся притягальної сили землі, а легенькі крила дитинства ще піднімають тебе у небо, де живе казка, де панує мрія.</a:t>
            </a:r>
            <a:endParaRPr lang="ru-RU" sz="1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32" y="642910"/>
            <a:ext cx="5357850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400" dirty="0" smtClean="0"/>
              <a:t>УЧЕНИЦЯ 3:</a:t>
            </a:r>
          </a:p>
          <a:p>
            <a:pPr algn="just"/>
            <a:r>
              <a:rPr lang="uk-UA" sz="1400" dirty="0" smtClean="0"/>
              <a:t> </a:t>
            </a:r>
            <a:r>
              <a:rPr lang="uk-UA" sz="1400" dirty="0" smtClean="0"/>
              <a:t>             Пізніше людина переходить в юність. Юність – це період нашого життя, коли ми робимо найвеличніше своє відкриття – відкриваємо самих себе.</a:t>
            </a:r>
          </a:p>
          <a:p>
            <a:pPr algn="just"/>
            <a:endParaRPr lang="uk-UA" sz="1400" dirty="0" smtClean="0"/>
          </a:p>
          <a:p>
            <a:pPr algn="just"/>
            <a:r>
              <a:rPr lang="uk-UA" sz="1400" dirty="0" smtClean="0"/>
              <a:t>УЧЕНИЦЯ 4:</a:t>
            </a:r>
          </a:p>
          <a:p>
            <a:pPr algn="just"/>
            <a:r>
              <a:rPr lang="uk-UA" sz="1400" dirty="0" smtClean="0"/>
              <a:t> </a:t>
            </a:r>
            <a:r>
              <a:rPr lang="uk-UA" sz="1400" dirty="0" smtClean="0"/>
              <a:t>              Після юності настає молодість. Людина на землі живе для щастя, добра і любові. Вона шукає вічне кохання, мріє про взаємність, боляче переживає  прикрощі, здобуває освіту, створює сім’ю, виховує дітей. Тому її свічка дає вже стабільну кількість світла і тепла.</a:t>
            </a:r>
          </a:p>
          <a:p>
            <a:pPr algn="just"/>
            <a:endParaRPr lang="uk-UA" sz="1400" dirty="0" smtClean="0"/>
          </a:p>
          <a:p>
            <a:pPr algn="just"/>
            <a:r>
              <a:rPr lang="uk-UA" sz="1400" dirty="0" smtClean="0"/>
              <a:t>УЧЕНИЦЯ 5:</a:t>
            </a:r>
          </a:p>
          <a:p>
            <a:pPr algn="just"/>
            <a:r>
              <a:rPr lang="uk-UA" sz="1400" dirty="0" smtClean="0"/>
              <a:t> </a:t>
            </a:r>
            <a:r>
              <a:rPr lang="uk-UA" sz="1400" dirty="0" smtClean="0"/>
              <a:t>              Згоріла вже чимала частина свічки. Людина починає</a:t>
            </a:r>
          </a:p>
          <a:p>
            <a:pPr algn="just"/>
            <a:r>
              <a:rPr lang="uk-UA" sz="1400" dirty="0" smtClean="0"/>
              <a:t> </a:t>
            </a:r>
            <a:r>
              <a:rPr lang="uk-UA" sz="1400" dirty="0" smtClean="0"/>
              <a:t>підбивати підсумки, </a:t>
            </a:r>
            <a:r>
              <a:rPr lang="uk-UA" sz="1400" dirty="0" smtClean="0"/>
              <a:t>д</a:t>
            </a:r>
            <a:r>
              <a:rPr lang="uk-UA" sz="1400" dirty="0" smtClean="0"/>
              <a:t>умає що зробила за той час, як горів її вогонь.</a:t>
            </a:r>
          </a:p>
          <a:p>
            <a:pPr algn="just"/>
            <a:endParaRPr lang="uk-UA" sz="1400" dirty="0" smtClean="0"/>
          </a:p>
          <a:p>
            <a:pPr algn="just"/>
            <a:r>
              <a:rPr lang="uk-UA" sz="1400" dirty="0" smtClean="0"/>
              <a:t>УЧЕНИЦЯ 6:</a:t>
            </a:r>
          </a:p>
          <a:p>
            <a:pPr algn="just"/>
            <a:r>
              <a:rPr lang="uk-UA" sz="1400" dirty="0" smtClean="0"/>
              <a:t> </a:t>
            </a:r>
            <a:r>
              <a:rPr lang="uk-UA" sz="1400" dirty="0" smtClean="0"/>
              <a:t>              На своєму останньому етапі свічка горить найяскравіше. Це тому, що людина стає мудрою. Вона ділиться теплом з оточуючими, передаючи їм свій досвід, а коли віск закінчується – гасне.</a:t>
            </a:r>
          </a:p>
          <a:p>
            <a:pPr algn="just"/>
            <a:endParaRPr lang="uk-UA" sz="1400" dirty="0" smtClean="0"/>
          </a:p>
          <a:p>
            <a:pPr algn="just"/>
            <a:r>
              <a:rPr lang="uk-UA" sz="1400" dirty="0" smtClean="0"/>
              <a:t>ВЧИТЕЛЬ:</a:t>
            </a:r>
          </a:p>
          <a:p>
            <a:pPr algn="just"/>
            <a:r>
              <a:rPr lang="uk-UA" sz="1400" dirty="0" smtClean="0"/>
              <a:t> </a:t>
            </a:r>
            <a:r>
              <a:rPr lang="uk-UA" sz="1400" dirty="0" smtClean="0"/>
              <a:t>                        Життя людей то вічна свічка,</a:t>
            </a:r>
          </a:p>
          <a:p>
            <a:pPr algn="just"/>
            <a:r>
              <a:rPr lang="uk-UA" sz="1400" dirty="0" smtClean="0"/>
              <a:t> </a:t>
            </a:r>
            <a:r>
              <a:rPr lang="uk-UA" sz="1400" dirty="0" smtClean="0"/>
              <a:t>                        Які горять в нічній пітьмі,</a:t>
            </a:r>
          </a:p>
          <a:p>
            <a:pPr algn="just"/>
            <a:r>
              <a:rPr lang="uk-UA" sz="1400" dirty="0" smtClean="0"/>
              <a:t> </a:t>
            </a:r>
            <a:r>
              <a:rPr lang="uk-UA" sz="1400" dirty="0" smtClean="0"/>
              <a:t>                        Течуть, неначе воску річка,</a:t>
            </a:r>
          </a:p>
          <a:p>
            <a:pPr algn="just"/>
            <a:r>
              <a:rPr lang="uk-UA" sz="1400" dirty="0" smtClean="0"/>
              <a:t> </a:t>
            </a:r>
            <a:r>
              <a:rPr lang="uk-UA" sz="1400" dirty="0" smtClean="0"/>
              <a:t>                         Кудись прожиті вже роки.</a:t>
            </a:r>
          </a:p>
          <a:p>
            <a:pPr algn="just"/>
            <a:r>
              <a:rPr lang="uk-UA" sz="1400" dirty="0" smtClean="0"/>
              <a:t>У будь-якій державі так чи інакше поширені соціальні небезпеки, які загрожують життю і здоров’ю людини: алкоголь, паління, наркоманія, </a:t>
            </a:r>
            <a:r>
              <a:rPr lang="uk-UA" sz="1400" dirty="0" err="1" smtClean="0"/>
              <a:t>СНіД</a:t>
            </a:r>
            <a:r>
              <a:rPr lang="uk-UA" sz="1400" dirty="0" smtClean="0"/>
              <a:t>.</a:t>
            </a:r>
          </a:p>
          <a:p>
            <a:r>
              <a:rPr lang="uk-UA" sz="1400" dirty="0" smtClean="0"/>
              <a:t> </a:t>
            </a:r>
            <a:r>
              <a:rPr lang="uk-UA" sz="1400" dirty="0" smtClean="0"/>
              <a:t>              </a:t>
            </a:r>
          </a:p>
          <a:p>
            <a:r>
              <a:rPr lang="uk-UA" sz="1400" dirty="0" smtClean="0"/>
              <a:t> </a:t>
            </a:r>
            <a:r>
              <a:rPr lang="uk-UA" sz="1400" dirty="0" smtClean="0"/>
              <a:t>       </a:t>
            </a:r>
            <a:endParaRPr lang="ru-RU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56" y="428596"/>
            <a:ext cx="5429288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400" dirty="0" smtClean="0"/>
              <a:t>                 Хвороби косять нам життя,</a:t>
            </a:r>
          </a:p>
          <a:p>
            <a:pPr algn="just"/>
            <a:r>
              <a:rPr lang="uk-UA" sz="1400" dirty="0" smtClean="0"/>
              <a:t> </a:t>
            </a:r>
            <a:r>
              <a:rPr lang="uk-UA" sz="1400" dirty="0" smtClean="0"/>
              <a:t>                Мов у вогонь дме вітерець.</a:t>
            </a:r>
          </a:p>
          <a:p>
            <a:pPr algn="just"/>
            <a:r>
              <a:rPr lang="uk-UA" sz="1400" dirty="0" smtClean="0"/>
              <a:t> </a:t>
            </a:r>
            <a:r>
              <a:rPr lang="uk-UA" sz="1400" dirty="0" smtClean="0"/>
              <a:t>                Сьогодні в щасті все буття!</a:t>
            </a:r>
          </a:p>
          <a:p>
            <a:pPr algn="just"/>
            <a:r>
              <a:rPr lang="uk-UA" sz="1400" dirty="0" smtClean="0"/>
              <a:t> </a:t>
            </a:r>
            <a:r>
              <a:rPr lang="uk-UA" sz="1400" dirty="0" smtClean="0"/>
              <a:t>                А завтра все… Всьому кінець.</a:t>
            </a:r>
          </a:p>
          <a:p>
            <a:pPr algn="just"/>
            <a:r>
              <a:rPr lang="uk-UA" sz="1400" dirty="0" smtClean="0"/>
              <a:t> </a:t>
            </a:r>
            <a:r>
              <a:rPr lang="uk-UA" sz="1400" dirty="0" smtClean="0"/>
              <a:t>                Та ми </a:t>
            </a:r>
            <a:r>
              <a:rPr lang="uk-UA" sz="1400" dirty="0" err="1" smtClean="0"/>
              <a:t>живем</a:t>
            </a:r>
            <a:r>
              <a:rPr lang="uk-UA" sz="1400" dirty="0" smtClean="0"/>
              <a:t> життям своїм,</a:t>
            </a:r>
          </a:p>
          <a:p>
            <a:pPr algn="just"/>
            <a:r>
              <a:rPr lang="uk-UA" sz="1400" dirty="0" smtClean="0"/>
              <a:t> </a:t>
            </a:r>
            <a:r>
              <a:rPr lang="uk-UA" sz="1400" dirty="0" smtClean="0"/>
              <a:t>                Марнуючи за миттю мить.</a:t>
            </a:r>
          </a:p>
          <a:p>
            <a:pPr algn="just"/>
            <a:r>
              <a:rPr lang="uk-UA" sz="1400" dirty="0" smtClean="0"/>
              <a:t> </a:t>
            </a:r>
            <a:r>
              <a:rPr lang="uk-UA" sz="1400" dirty="0" smtClean="0"/>
              <a:t>                Ніхто не думає над тим,</a:t>
            </a:r>
          </a:p>
          <a:p>
            <a:pPr algn="just"/>
            <a:r>
              <a:rPr lang="uk-UA" sz="1400" dirty="0" smtClean="0"/>
              <a:t> </a:t>
            </a:r>
            <a:r>
              <a:rPr lang="uk-UA" sz="1400" dirty="0" smtClean="0"/>
              <a:t>                Ще скільки свічечці горіть.</a:t>
            </a:r>
          </a:p>
          <a:p>
            <a:pPr algn="just"/>
            <a:r>
              <a:rPr lang="uk-UA" sz="1400" dirty="0" smtClean="0"/>
              <a:t>Ось послухайте сторінку із незакінченого щоденника однієї молодої людини, вслухайтесь і зрозумійте.</a:t>
            </a:r>
          </a:p>
          <a:p>
            <a:pPr algn="just"/>
            <a:r>
              <a:rPr lang="uk-UA" sz="1400" u="sng" dirty="0" smtClean="0"/>
              <a:t>       “ Незакінчений </a:t>
            </a:r>
            <a:r>
              <a:rPr lang="uk-UA" sz="1400" u="sng" dirty="0" err="1" smtClean="0"/>
              <a:t>щоденник</a:t>
            </a:r>
            <a:r>
              <a:rPr lang="uk-UA" sz="1400" dirty="0" err="1" smtClean="0"/>
              <a:t>”</a:t>
            </a:r>
            <a:r>
              <a:rPr lang="uk-UA" sz="1400" dirty="0" smtClean="0"/>
              <a:t> (Додатки)</a:t>
            </a:r>
          </a:p>
          <a:p>
            <a:pPr algn="just"/>
            <a:endParaRPr lang="uk-UA" sz="1400" dirty="0" smtClean="0"/>
          </a:p>
          <a:p>
            <a:pPr algn="just"/>
            <a:r>
              <a:rPr lang="uk-UA" sz="1400" dirty="0" smtClean="0"/>
              <a:t>ВЕДУЧИЙ 1.</a:t>
            </a:r>
          </a:p>
          <a:p>
            <a:pPr algn="just"/>
            <a:r>
              <a:rPr lang="uk-UA" sz="1400" dirty="0" smtClean="0"/>
              <a:t> </a:t>
            </a:r>
            <a:r>
              <a:rPr lang="uk-UA" sz="1400" dirty="0" smtClean="0"/>
              <a:t>              Так, людське життя коротке і дається воно тільки раз. А кожному потрібно старатися прожити його так, щоб не було соромно за марно прожиті роки. Життя – це дарунок нам. Уявіть собі, що ви відчували, коли б подарували комусь коштовний подарунок, а він викинув би його геть, навіть не спробувавши ним як слід покористуватися. Ми не маємо права шкодити собі чи добровільно переривати життя.</a:t>
            </a:r>
          </a:p>
          <a:p>
            <a:pPr algn="just"/>
            <a:endParaRPr lang="uk-UA" sz="1400" dirty="0" smtClean="0"/>
          </a:p>
          <a:p>
            <a:pPr algn="just"/>
            <a:r>
              <a:rPr lang="uk-UA" sz="1400" dirty="0" smtClean="0"/>
              <a:t>ВЕДУЧИЙ 2.</a:t>
            </a:r>
          </a:p>
          <a:p>
            <a:pPr algn="just"/>
            <a:r>
              <a:rPr lang="uk-UA" sz="1400" dirty="0" smtClean="0"/>
              <a:t> </a:t>
            </a:r>
            <a:r>
              <a:rPr lang="uk-UA" sz="1400" dirty="0" smtClean="0"/>
              <a:t>              Щодня перед кожним з нас постає питання: Хто я? Навіщо прийшов у цей світ? Куди іде моє життя? Що залишу після себе ? Чи хтось колись про мене згадає?</a:t>
            </a:r>
          </a:p>
          <a:p>
            <a:pPr algn="just"/>
            <a:r>
              <a:rPr lang="uk-UA" sz="1400" dirty="0" smtClean="0"/>
              <a:t> </a:t>
            </a:r>
            <a:r>
              <a:rPr lang="uk-UA" sz="1400" dirty="0" smtClean="0"/>
              <a:t>              І кожного дня ми з маленькими фрагментами – із наших думок, намірів та вчинків, наче з окремих кольорових скелець самі викладаємо мозаїку власного життя і тільки від нас залежить чи гарним вийде малюнок. Пропоную вашій увазі коротенькі  притчі Бруно </a:t>
            </a:r>
            <a:r>
              <a:rPr lang="uk-UA" sz="1400" dirty="0" err="1" smtClean="0"/>
              <a:t>Ферреро</a:t>
            </a:r>
            <a:r>
              <a:rPr lang="uk-UA" sz="1400" dirty="0" smtClean="0"/>
              <a:t>               (католицький священик – монах, Італія, вивчав філософію, теологію, психологію, кілька років викладав у середній школі. Автор книжок на теми сім’ї та виховання дітей) з книги “ Життя – це все, що ми </a:t>
            </a:r>
            <a:r>
              <a:rPr lang="uk-UA" sz="1400" dirty="0" err="1" smtClean="0"/>
              <a:t>маємо”</a:t>
            </a:r>
            <a:r>
              <a:rPr lang="uk-UA" sz="1400" dirty="0" smtClean="0"/>
              <a:t>. Сподіваюсь, що вони допоможуть вам пізнати життєву мудрість.</a:t>
            </a:r>
          </a:p>
          <a:p>
            <a:r>
              <a:rPr lang="uk-UA" sz="1400" dirty="0" smtClean="0"/>
              <a:t> </a:t>
            </a:r>
            <a:endParaRPr lang="uk-UA" sz="1400" dirty="0" smtClean="0"/>
          </a:p>
          <a:p>
            <a:r>
              <a:rPr lang="uk-UA" sz="1400" dirty="0" smtClean="0"/>
              <a:t> </a:t>
            </a:r>
            <a:r>
              <a:rPr lang="uk-UA" sz="1400" dirty="0" smtClean="0"/>
              <a:t>                 </a:t>
            </a:r>
            <a:endParaRPr lang="ru-RU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56" y="428596"/>
            <a:ext cx="5786478" cy="8494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400" dirty="0" smtClean="0"/>
              <a:t>ПРИТЧІ :“ Потріскана амфора ” </a:t>
            </a:r>
          </a:p>
          <a:p>
            <a:pPr algn="just"/>
            <a:r>
              <a:rPr lang="uk-UA" sz="1400" dirty="0" smtClean="0"/>
              <a:t> </a:t>
            </a:r>
            <a:r>
              <a:rPr lang="uk-UA" sz="1400" dirty="0" smtClean="0"/>
              <a:t>             “ Два ослики ”</a:t>
            </a:r>
          </a:p>
          <a:p>
            <a:pPr algn="just"/>
            <a:r>
              <a:rPr lang="uk-UA" sz="1400" dirty="0" smtClean="0"/>
              <a:t> </a:t>
            </a:r>
            <a:r>
              <a:rPr lang="uk-UA" sz="1400" dirty="0" smtClean="0"/>
              <a:t>             “ Блакитне каміння ”    ( Додатки)</a:t>
            </a:r>
          </a:p>
          <a:p>
            <a:pPr algn="just"/>
            <a:endParaRPr lang="uk-UA" sz="1400" dirty="0" smtClean="0"/>
          </a:p>
          <a:p>
            <a:pPr algn="just"/>
            <a:r>
              <a:rPr lang="uk-UA" sz="1400" dirty="0" smtClean="0"/>
              <a:t>ВЧИТЕЛЬ:</a:t>
            </a:r>
          </a:p>
          <a:p>
            <a:pPr algn="just"/>
            <a:r>
              <a:rPr lang="uk-UA" sz="1400" dirty="0" smtClean="0"/>
              <a:t> </a:t>
            </a:r>
            <a:r>
              <a:rPr lang="uk-UA" sz="1400" dirty="0" smtClean="0"/>
              <a:t>           Щоб цінувати життя – треба знати й розуміти своє місце в ньому. Звичайно, нікому не дано з цілковитою точністю визначити своє майбутнє. Та все ж кожному  під силу намітити власний шлях, кожному слід знати, що він спроможний підсилити в собі, а що відкинути чи хоча б пом’якшити. Умійте дивитись на людей. Послухаймо, як цього дару навчали своїх дітей люди різних поколінь.</a:t>
            </a:r>
          </a:p>
          <a:p>
            <a:pPr algn="just"/>
            <a:r>
              <a:rPr lang="uk-UA" sz="1400" dirty="0" smtClean="0"/>
              <a:t> </a:t>
            </a:r>
            <a:r>
              <a:rPr lang="uk-UA" sz="1400" dirty="0" smtClean="0"/>
              <a:t>   “ Поучення Володимира Мономаха ” (Додаток)</a:t>
            </a:r>
          </a:p>
          <a:p>
            <a:pPr algn="just"/>
            <a:r>
              <a:rPr lang="uk-UA" sz="1400" dirty="0" smtClean="0"/>
              <a:t> </a:t>
            </a:r>
            <a:r>
              <a:rPr lang="uk-UA" sz="1400" dirty="0" smtClean="0"/>
              <a:t>    “ Василь Стус “ Лист до сина ”  (Додаток)</a:t>
            </a:r>
          </a:p>
          <a:p>
            <a:pPr algn="just"/>
            <a:endParaRPr lang="uk-UA" sz="1400" dirty="0" smtClean="0"/>
          </a:p>
          <a:p>
            <a:pPr algn="just"/>
            <a:r>
              <a:rPr lang="uk-UA" sz="1400" dirty="0" smtClean="0"/>
              <a:t>ВЧИТЕЛЬ:</a:t>
            </a:r>
          </a:p>
          <a:p>
            <a:pPr algn="just"/>
            <a:r>
              <a:rPr lang="uk-UA" sz="1400" dirty="0" smtClean="0"/>
              <a:t> </a:t>
            </a:r>
            <a:r>
              <a:rPr lang="uk-UA" sz="1400" dirty="0" smtClean="0"/>
              <a:t>           МИ маємо жити, щоб бути корисними для інших. Сердечне – “ доброго ранку ”,  люб’язне – “ спокійної         ночі ”   , слова співчуття і потіхи, підтримка чи порада, ковток холодної води, - все це допомога. Життя – це ваша таємниця, проте ви повинні реалізувати себе, свої можливості, свою суть, пройшовши всі етапи, запрограмовані його віковими особливостями: людина повинна пройти молодість, зрілість, залишити спадщину, тобто посадити дерево, збудувати дім, виростити дитину. Вдумаймося в слова Леонардо </a:t>
            </a:r>
            <a:r>
              <a:rPr lang="uk-UA" sz="1400" dirty="0" err="1" smtClean="0"/>
              <a:t>да</a:t>
            </a:r>
            <a:r>
              <a:rPr lang="uk-UA" sz="1400" dirty="0" smtClean="0"/>
              <a:t> Вінчі:</a:t>
            </a:r>
          </a:p>
          <a:p>
            <a:pPr algn="just"/>
            <a:r>
              <a:rPr lang="uk-UA" sz="1400" dirty="0" smtClean="0"/>
              <a:t> </a:t>
            </a:r>
            <a:r>
              <a:rPr lang="uk-UA" sz="1400" dirty="0" smtClean="0"/>
              <a:t>                   “ Пам’ятайте! Життя є дар, великий дар,</a:t>
            </a:r>
          </a:p>
          <a:p>
            <a:pPr algn="just"/>
            <a:r>
              <a:rPr lang="uk-UA" sz="1400" dirty="0" smtClean="0"/>
              <a:t> </a:t>
            </a:r>
            <a:r>
              <a:rPr lang="uk-UA" sz="1400" dirty="0" smtClean="0"/>
              <a:t>                     І той хто його не цінує,</a:t>
            </a:r>
          </a:p>
          <a:p>
            <a:pPr algn="just"/>
            <a:r>
              <a:rPr lang="uk-UA" sz="1400" dirty="0" smtClean="0"/>
              <a:t> </a:t>
            </a:r>
            <a:r>
              <a:rPr lang="uk-UA" sz="1400" dirty="0" smtClean="0"/>
              <a:t>                     Цього дарунка не заслуговує “.</a:t>
            </a:r>
          </a:p>
          <a:p>
            <a:pPr algn="just"/>
            <a:r>
              <a:rPr lang="uk-UA" sz="1400" dirty="0" smtClean="0"/>
              <a:t>Про дар і цінність життя писали багато видатних людей. До вашої уваги поезія, в якій звучить глибокий зміст (                додатки)</a:t>
            </a:r>
          </a:p>
          <a:p>
            <a:pPr algn="just"/>
            <a:endParaRPr lang="uk-UA" sz="1400" dirty="0" smtClean="0"/>
          </a:p>
          <a:p>
            <a:pPr algn="just"/>
            <a:r>
              <a:rPr lang="uk-UA" sz="1400" dirty="0" smtClean="0"/>
              <a:t>ЧИТЕЦЬ 1 :    “ Іванна Зайшла “ Хто ти?”</a:t>
            </a:r>
          </a:p>
          <a:p>
            <a:endParaRPr lang="uk-UA" sz="1400" dirty="0" smtClean="0"/>
          </a:p>
          <a:p>
            <a:r>
              <a:rPr lang="uk-UA" sz="1400" dirty="0" smtClean="0"/>
              <a:t>ЧИТЕЦЬ 2,3 :    Мар’ян Ковальський</a:t>
            </a:r>
          </a:p>
          <a:p>
            <a:endParaRPr lang="uk-UA" sz="1400" dirty="0" smtClean="0"/>
          </a:p>
          <a:p>
            <a:endParaRPr lang="uk-UA" sz="1400" dirty="0" smtClean="0"/>
          </a:p>
          <a:p>
            <a:r>
              <a:rPr lang="uk-UA" sz="1400" dirty="0" smtClean="0"/>
              <a:t> </a:t>
            </a:r>
            <a:r>
              <a:rPr lang="uk-UA" sz="1400" dirty="0" smtClean="0"/>
              <a:t>               </a:t>
            </a:r>
            <a:endParaRPr lang="ru-RU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32" y="428596"/>
            <a:ext cx="535785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400" dirty="0" smtClean="0"/>
              <a:t>ЧИТЕЦЬ 4 :   Ліна Костенко</a:t>
            </a:r>
          </a:p>
          <a:p>
            <a:pPr algn="just"/>
            <a:endParaRPr lang="uk-UA" sz="1400" dirty="0" smtClean="0"/>
          </a:p>
          <a:p>
            <a:pPr algn="just"/>
            <a:r>
              <a:rPr lang="uk-UA" sz="1400" dirty="0" smtClean="0"/>
              <a:t>ЧИТЕЦЬ 5 :  Василь Симоненко</a:t>
            </a:r>
          </a:p>
          <a:p>
            <a:pPr algn="just"/>
            <a:endParaRPr lang="uk-UA" sz="1400" dirty="0" smtClean="0"/>
          </a:p>
          <a:p>
            <a:pPr algn="just"/>
            <a:r>
              <a:rPr lang="uk-UA" sz="1400" dirty="0" smtClean="0"/>
              <a:t>ВЕДУЧА: </a:t>
            </a:r>
          </a:p>
          <a:p>
            <a:pPr algn="just"/>
            <a:r>
              <a:rPr lang="uk-UA" sz="1400" dirty="0" smtClean="0"/>
              <a:t> </a:t>
            </a:r>
            <a:r>
              <a:rPr lang="uk-UA" sz="1400" dirty="0" smtClean="0"/>
              <a:t>            А зараз запрошую Вас до спільної молитви, яку написав святий Франциск. Просимо всіх встати.</a:t>
            </a:r>
          </a:p>
          <a:p>
            <a:pPr algn="just"/>
            <a:endParaRPr lang="uk-UA" sz="1400" dirty="0" smtClean="0"/>
          </a:p>
          <a:p>
            <a:pPr algn="just"/>
            <a:r>
              <a:rPr lang="uk-UA" sz="1400" u="sng" dirty="0" smtClean="0"/>
              <a:t>Молитва святого Франциска</a:t>
            </a:r>
          </a:p>
          <a:p>
            <a:pPr algn="just"/>
            <a:endParaRPr lang="uk-UA" sz="1400" dirty="0" smtClean="0"/>
          </a:p>
          <a:p>
            <a:pPr algn="just"/>
            <a:r>
              <a:rPr lang="uk-UA" sz="1400" dirty="0" smtClean="0"/>
              <a:t>“ О Боже, учити з нас знаряддя Твого миру, щоб ми сіяли:</a:t>
            </a:r>
          </a:p>
          <a:p>
            <a:pPr algn="just"/>
            <a:r>
              <a:rPr lang="uk-UA" sz="1400" dirty="0" smtClean="0"/>
              <a:t> </a:t>
            </a:r>
            <a:r>
              <a:rPr lang="uk-UA" sz="1400" dirty="0" smtClean="0"/>
              <a:t>                Любов – там, де панує ненависть;</a:t>
            </a:r>
          </a:p>
          <a:p>
            <a:pPr algn="just"/>
            <a:r>
              <a:rPr lang="uk-UA" sz="1400" dirty="0" smtClean="0"/>
              <a:t> </a:t>
            </a:r>
            <a:r>
              <a:rPr lang="uk-UA" sz="1400" dirty="0" smtClean="0"/>
              <a:t>                Вибачення – там, де панує сумнів;</a:t>
            </a:r>
          </a:p>
          <a:p>
            <a:pPr algn="just"/>
            <a:r>
              <a:rPr lang="uk-UA" sz="1400" dirty="0" smtClean="0"/>
              <a:t> </a:t>
            </a:r>
            <a:r>
              <a:rPr lang="uk-UA" sz="1400" dirty="0" smtClean="0"/>
              <a:t>                Надію – там, де панує розпач;</a:t>
            </a:r>
          </a:p>
          <a:p>
            <a:pPr algn="just"/>
            <a:r>
              <a:rPr lang="uk-UA" sz="1400" dirty="0" smtClean="0"/>
              <a:t> </a:t>
            </a:r>
            <a:r>
              <a:rPr lang="uk-UA" sz="1400" dirty="0" smtClean="0"/>
              <a:t>                Радість – там, де панує смуток;</a:t>
            </a:r>
          </a:p>
          <a:p>
            <a:pPr algn="just"/>
            <a:r>
              <a:rPr lang="uk-UA" sz="1400" dirty="0" smtClean="0"/>
              <a:t>Учити, щоб могли не стільки шукати відради, скільки давати її;</a:t>
            </a:r>
          </a:p>
          <a:p>
            <a:pPr algn="just"/>
            <a:r>
              <a:rPr lang="uk-UA" sz="1400" dirty="0" smtClean="0"/>
              <a:t> </a:t>
            </a:r>
            <a:r>
              <a:rPr lang="uk-UA" sz="1400" dirty="0" smtClean="0"/>
              <a:t>               Не стільки шукати розуміння, скільки розуміти;</a:t>
            </a:r>
          </a:p>
          <a:p>
            <a:pPr algn="just"/>
            <a:r>
              <a:rPr lang="uk-UA" sz="1400" dirty="0" smtClean="0"/>
              <a:t> </a:t>
            </a:r>
            <a:r>
              <a:rPr lang="uk-UA" sz="1400" dirty="0" smtClean="0"/>
              <a:t>               Не стільки шукати любові, скільки любити;</a:t>
            </a:r>
          </a:p>
          <a:p>
            <a:pPr algn="just"/>
            <a:r>
              <a:rPr lang="uk-UA" sz="1400" dirty="0" smtClean="0"/>
              <a:t>Бо даючи – одержуємо;</a:t>
            </a:r>
          </a:p>
          <a:p>
            <a:pPr algn="just"/>
            <a:r>
              <a:rPr lang="uk-UA" sz="1400" dirty="0" smtClean="0"/>
              <a:t>Прощаючи – дістаємо прощення,</a:t>
            </a:r>
          </a:p>
          <a:p>
            <a:pPr algn="just"/>
            <a:r>
              <a:rPr lang="uk-UA" sz="1400" dirty="0" smtClean="0"/>
              <a:t>А помираючи – народжуємося до життя вічного.</a:t>
            </a:r>
          </a:p>
          <a:p>
            <a:pPr algn="just"/>
            <a:r>
              <a:rPr lang="uk-UA" sz="1400" dirty="0" smtClean="0"/>
              <a:t> </a:t>
            </a:r>
            <a:r>
              <a:rPr lang="uk-UA" sz="1400" dirty="0" smtClean="0"/>
              <a:t>                                      Амінь “.</a:t>
            </a:r>
          </a:p>
          <a:p>
            <a:pPr algn="just"/>
            <a:endParaRPr lang="uk-UA" sz="1400" dirty="0" smtClean="0"/>
          </a:p>
          <a:p>
            <a:pPr algn="just"/>
            <a:r>
              <a:rPr lang="uk-UA" sz="1400" dirty="0" smtClean="0"/>
              <a:t>ПІДВЕДЕННЯ ПІДСУМКІВ.</a:t>
            </a:r>
          </a:p>
          <a:p>
            <a:r>
              <a:rPr lang="uk-UA" sz="1400" dirty="0" smtClean="0"/>
              <a:t> </a:t>
            </a:r>
            <a:endParaRPr lang="ru-RU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</TotalTime>
  <Words>1022</Words>
  <PresentationFormat>Экран (4:3)</PresentationFormat>
  <Paragraphs>112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6</cp:revision>
  <dcterms:modified xsi:type="dcterms:W3CDTF">2015-05-06T02:10:28Z</dcterms:modified>
</cp:coreProperties>
</file>