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78725" cy="10585450"/>
  <p:notesSz cx="6858000" cy="9144000"/>
  <p:defaultTextStyle>
    <a:defPPr>
      <a:defRPr lang="ru-RU"/>
    </a:defPPr>
    <a:lvl1pPr marL="0" algn="l" defTabSz="10379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8968" algn="l" defTabSz="10379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7935" algn="l" defTabSz="10379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6903" algn="l" defTabSz="10379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5871" algn="l" defTabSz="10379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4839" algn="l" defTabSz="10379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3806" algn="l" defTabSz="10379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2774" algn="l" defTabSz="10379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1742" algn="l" defTabSz="10379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20" y="-132"/>
      </p:cViewPr>
      <p:guideLst>
        <p:guide orient="horz" pos="3334"/>
        <p:guide pos="23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52626" y="508104"/>
            <a:ext cx="7071533" cy="956490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3794" tIns="51897" rIns="103794" bIns="518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6941" y="670138"/>
            <a:ext cx="6884845" cy="4798737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3794" tIns="51897" rIns="103794" bIns="518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98719" y="2809521"/>
            <a:ext cx="6441916" cy="2822787"/>
          </a:xfrm>
        </p:spPr>
        <p:txBody>
          <a:bodyPr lIns="51897" rIns="51897" bIns="51897"/>
          <a:lstStyle>
            <a:lvl1pPr algn="r">
              <a:defRPr sz="51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98719" y="5687915"/>
            <a:ext cx="6441916" cy="1411393"/>
          </a:xfrm>
        </p:spPr>
        <p:txBody>
          <a:bodyPr lIns="207587" tIns="0"/>
          <a:lstStyle>
            <a:lvl1pPr marL="41517" indent="0" algn="r">
              <a:spcBef>
                <a:spcPts val="0"/>
              </a:spcBef>
              <a:buNone/>
              <a:defRPr sz="2300">
                <a:solidFill>
                  <a:schemeClr val="bg2">
                    <a:shade val="25000"/>
                  </a:schemeClr>
                </a:solidFill>
              </a:defRPr>
            </a:lvl1pPr>
            <a:lvl2pPr marL="518968" indent="0" algn="ctr">
              <a:buNone/>
            </a:lvl2pPr>
            <a:lvl3pPr marL="1037935" indent="0" algn="ctr">
              <a:buNone/>
            </a:lvl3pPr>
            <a:lvl4pPr marL="1556903" indent="0" algn="ctr">
              <a:buNone/>
            </a:lvl4pPr>
            <a:lvl5pPr marL="2075871" indent="0" algn="ctr">
              <a:buNone/>
            </a:lvl5pPr>
            <a:lvl6pPr marL="2594839" indent="0" algn="ctr">
              <a:buNone/>
            </a:lvl6pPr>
            <a:lvl7pPr marL="3113806" indent="0" algn="ctr">
              <a:buNone/>
            </a:lvl7pPr>
            <a:lvl8pPr marL="3632774" indent="0" algn="ctr">
              <a:buNone/>
            </a:lvl8pPr>
            <a:lvl9pPr marL="4151742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830" y="7692094"/>
            <a:ext cx="6782959" cy="1623102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16830" y="818608"/>
            <a:ext cx="6782959" cy="646418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94576" y="823320"/>
            <a:ext cx="1642057" cy="811551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092" y="823318"/>
            <a:ext cx="4926171" cy="81155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830" y="7692094"/>
            <a:ext cx="6782959" cy="1623102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6830" y="818608"/>
            <a:ext cx="6782959" cy="6464181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52626" y="508104"/>
            <a:ext cx="7071533" cy="956490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3794" tIns="51897" rIns="103794" bIns="518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6941" y="670138"/>
            <a:ext cx="6884845" cy="6700922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3794" tIns="51897" rIns="103794" bIns="518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173" y="7607410"/>
            <a:ext cx="6782959" cy="1044431"/>
          </a:xfrm>
        </p:spPr>
        <p:txBody>
          <a:bodyPr lIns="103794" bIns="0" anchor="b"/>
          <a:lstStyle>
            <a:lvl1pPr algn="l">
              <a:buNone/>
              <a:defRPr sz="41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8173" y="8681495"/>
            <a:ext cx="6782959" cy="649241"/>
          </a:xfrm>
        </p:spPr>
        <p:txBody>
          <a:bodyPr lIns="134932" tIns="0" anchor="t"/>
          <a:lstStyle>
            <a:lvl1pPr marL="0" marR="41517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6305" y="818608"/>
            <a:ext cx="3258852" cy="67746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41335" y="818608"/>
            <a:ext cx="3258852" cy="67746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830" y="7692094"/>
            <a:ext cx="6782959" cy="1623102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3279" y="894373"/>
            <a:ext cx="3258852" cy="1222717"/>
          </a:xfrm>
        </p:spPr>
        <p:txBody>
          <a:bodyPr lIns="166070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855808" y="894373"/>
            <a:ext cx="3258852" cy="1222717"/>
          </a:xfrm>
        </p:spPr>
        <p:txBody>
          <a:bodyPr lIns="155690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3279" y="2234706"/>
            <a:ext cx="3258852" cy="5386818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5808" y="2234706"/>
            <a:ext cx="3258852" cy="5386818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2626" y="508104"/>
            <a:ext cx="7071533" cy="956490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3794" tIns="51897" rIns="103794" bIns="518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0652" y="823313"/>
            <a:ext cx="2463086" cy="1411393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90704" y="2234710"/>
            <a:ext cx="2463086" cy="6492211"/>
          </a:xfrm>
        </p:spPr>
        <p:txBody>
          <a:bodyPr lIns="103794"/>
          <a:lstStyle>
            <a:lvl1pPr marL="20759" marR="20759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31042" y="1435695"/>
            <a:ext cx="3834250" cy="729220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52626" y="508104"/>
            <a:ext cx="7071533" cy="956490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3794" tIns="51897" rIns="103794" bIns="518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5305108" y="670138"/>
            <a:ext cx="1926678" cy="6704118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3794" tIns="51897" rIns="103794" bIns="518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936" y="7736201"/>
            <a:ext cx="6820853" cy="1623102"/>
          </a:xfrm>
        </p:spPr>
        <p:txBody>
          <a:bodyPr anchor="t"/>
          <a:lstStyle>
            <a:lvl1pPr algn="l">
              <a:buNone/>
              <a:defRPr sz="41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5356421" y="823313"/>
            <a:ext cx="1856788" cy="6500498"/>
          </a:xfrm>
        </p:spPr>
        <p:txBody>
          <a:bodyPr lIns="103794"/>
          <a:lstStyle>
            <a:lvl1pPr marL="51897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4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9331" y="672616"/>
            <a:ext cx="4911014" cy="6704118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2626" y="508104"/>
            <a:ext cx="7071533" cy="956490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3794" tIns="51897" rIns="103794" bIns="518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6941" y="670137"/>
            <a:ext cx="6884845" cy="846836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3794" tIns="51897" rIns="103794" bIns="518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16830" y="7695350"/>
            <a:ext cx="6782959" cy="1623102"/>
          </a:xfrm>
          <a:prstGeom prst="rect">
            <a:avLst/>
          </a:prstGeom>
        </p:spPr>
        <p:txBody>
          <a:bodyPr vert="horz" lIns="103794" tIns="51897" rIns="103794" bIns="51897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16830" y="818608"/>
            <a:ext cx="6782959" cy="6464181"/>
          </a:xfrm>
          <a:prstGeom prst="rect">
            <a:avLst/>
          </a:prstGeom>
        </p:spPr>
        <p:txBody>
          <a:bodyPr vert="horz" lIns="207587" tIns="103794" rIns="103794" bIns="51897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129894" y="9433794"/>
            <a:ext cx="1894681" cy="563577"/>
          </a:xfrm>
          <a:prstGeom prst="rect">
            <a:avLst/>
          </a:prstGeom>
        </p:spPr>
        <p:txBody>
          <a:bodyPr vert="horz" lIns="103794" tIns="51897" rIns="103794" bIns="51897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D97340-3473-440F-B992-ADD8EFAB15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5024575" y="9433794"/>
            <a:ext cx="1894681" cy="563577"/>
          </a:xfrm>
          <a:prstGeom prst="rect">
            <a:avLst/>
          </a:prstGeom>
        </p:spPr>
        <p:txBody>
          <a:bodyPr vert="horz" lIns="103794" tIns="51897" rIns="103794" bIns="51897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919257" y="9433794"/>
            <a:ext cx="378936" cy="563577"/>
          </a:xfrm>
          <a:prstGeom prst="rect">
            <a:avLst/>
          </a:prstGeom>
        </p:spPr>
        <p:txBody>
          <a:bodyPr vert="horz" lIns="103794" tIns="51897" rIns="103794" bIns="51897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F97BEC-13A2-4345-BC1B-773A476F8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01001" indent="-301001" algn="l" rtl="0" eaLnBrk="1" latinLnBrk="0" hangingPunct="1">
        <a:spcBef>
          <a:spcPts val="284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22761" indent="-228346" algn="l" rtl="0" eaLnBrk="1" latinLnBrk="0" hangingPunct="1">
        <a:spcBef>
          <a:spcPts val="284"/>
        </a:spcBef>
        <a:buClr>
          <a:schemeClr val="accent1"/>
        </a:buClr>
        <a:buSzPct val="100000"/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92624" indent="-207587" algn="l" rtl="0" eaLnBrk="1" latinLnBrk="0" hangingPunct="1">
        <a:spcBef>
          <a:spcPts val="284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488" indent="-207587" algn="l" rtl="0" eaLnBrk="1" latinLnBrk="0" hangingPunct="1">
        <a:spcBef>
          <a:spcPts val="261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110" indent="-207587" algn="l" rtl="0" eaLnBrk="1" latinLnBrk="0" hangingPunct="1">
        <a:spcBef>
          <a:spcPts val="28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835" indent="-207587" algn="l" rtl="0" eaLnBrk="1" latinLnBrk="0" hangingPunct="1">
        <a:spcBef>
          <a:spcPts val="284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30560" indent="-207587" algn="l" rtl="0" eaLnBrk="1" latinLnBrk="0" hangingPunct="1">
        <a:spcBef>
          <a:spcPts val="289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79664" indent="-207587" algn="l" rtl="0" eaLnBrk="1" latinLnBrk="0" hangingPunct="1">
        <a:spcBef>
          <a:spcPts val="292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39148" indent="-207587" algn="l" rtl="0" eaLnBrk="1" latinLnBrk="0" hangingPunct="1">
        <a:spcBef>
          <a:spcPts val="289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89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379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569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75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94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138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327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51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034" y="2340397"/>
            <a:ext cx="5832648" cy="3059463"/>
          </a:xfrm>
          <a:prstGeom prst="rect">
            <a:avLst/>
          </a:prstGeom>
          <a:noFill/>
        </p:spPr>
        <p:txBody>
          <a:bodyPr wrap="square" lIns="103794" tIns="51897" rIns="103794" bIns="51897" rtlCol="0">
            <a:spAutoFit/>
          </a:bodyPr>
          <a:lstStyle/>
          <a:p>
            <a:pPr algn="ctr"/>
            <a:r>
              <a:rPr lang="uk-UA" sz="3600" b="1" dirty="0">
                <a:solidFill>
                  <a:schemeClr val="accent2">
                    <a:lumMod val="75000"/>
                  </a:schemeClr>
                </a:solidFill>
              </a:rPr>
              <a:t>Літературно – музична композиція</a:t>
            </a:r>
          </a:p>
          <a:p>
            <a:endParaRPr lang="uk-UA" dirty="0"/>
          </a:p>
          <a:p>
            <a:pPr algn="ctr"/>
            <a:r>
              <a:rPr lang="uk-UA" sz="5000" b="1" dirty="0">
                <a:solidFill>
                  <a:srgbClr val="C00000"/>
                </a:solidFill>
                <a:latin typeface="Bookman Old Style" pitchFamily="18" charset="0"/>
              </a:rPr>
              <a:t>“ Козацька </a:t>
            </a:r>
            <a:r>
              <a:rPr lang="uk-UA" sz="5000" b="1" dirty="0" err="1">
                <a:solidFill>
                  <a:srgbClr val="C00000"/>
                </a:solidFill>
                <a:latin typeface="Bookman Old Style" pitchFamily="18" charset="0"/>
              </a:rPr>
              <a:t>берегиня”</a:t>
            </a:r>
            <a:endParaRPr lang="ru-RU" sz="5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30722" name="Picture 2" descr="http://lib.ukrsd.com.ua/images/bereginia_na/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7234" y="6228829"/>
            <a:ext cx="2407543" cy="33674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4" name="Picture 4" descr="http://img0.liveinternet.ru/images/attach/c/8/125/580/125580704_3943621_0ak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57601">
            <a:off x="692285" y="6142111"/>
            <a:ext cx="1804008" cy="2197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6" name="Picture 6" descr="http://www.playcast.ru/uploads/2016/10/13/201875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59337">
            <a:off x="5306365" y="6144749"/>
            <a:ext cx="1669860" cy="2102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47191" y="1054351"/>
            <a:ext cx="6733656" cy="838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Мета: </a:t>
            </a:r>
            <a:endParaRPr lang="ru-RU" sz="1400" b="1" i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розширити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знання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історії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козаччини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народознавства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виховувати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любов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до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рідної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землі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Батьківщини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повагу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жінки</a:t>
            </a: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БІБЛІОТЕКАР : 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З давніх-давен людям відомо:” дерево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життя”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це гілочка, на якій ростуть три листочки.                                       (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Показує “ дерево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життя”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).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Перший листочок – символ минулого часу, другий – сучасного, а третій – майбутнього. Зображення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“дерева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життя “ зустрічається на каменях далеких часів і свідчить, що люди ще в сиву давнину знали про нерозривний взаємозв’язок минулого, сучасного і майбутнього. Як це розуміти? А так, що все навколишнє – це наслідки минулих подій. А в тому, що відбувається зараз, народжується майбутнє.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1. 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Історія народу, як і життя людини, має героїчні, трагічні, щасливі і нещасливі сторінки. Оскільки в героїчному найбільше виявляється національний характер народу, його душевна краса, його талант, то ці сторінки особливо хвилюють і виховують  національну гордість . В історичному минулому українського народу було таке неповторне і легендарне явище, як Запорізька Січ. Це про неї М.В.Гоголь у своєму творі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“Тарас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Бульба”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писав:” Так ось вона, Січ! Ось те гніздо, звідки вилітають усі ті орді й дужі леви ! Ось звідки розливається воля й козацтво на всю Україну!”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2: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Запорізька Січ… Козаччина…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Найлегендарніше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минуле українського  народу, його святиня… Синонім свободи, людської й національної гідності, талановитості…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ЧИТЕЦЬ: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Було колись в Україні 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Ревіли гармати;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Були колись запорожці –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Вміли панувати.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Панували, добували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І славу, і волю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БІБЛІОТЕКАР: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Та хто ж вони – козаки ? Давайте спробуємо  на хвилинку замислитися над змістом слів “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козак”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“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козаки”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Що вони будять в душі ?.. Мабуть, у нашій уяві спалахнув образ сильних, мужніх і відданих рідній землі людей. Мабуть, через віки до нас дійшов шелест козацьких знамен, брязкіт козацької зброї, стогін української землі від копит навальних ординців, бій, як блискавка, як межа між життям і смертю, між минулим і майбутнім нашого народу.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47191" y="873133"/>
            <a:ext cx="6733656" cy="850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3.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Живучи у дикому степу чи на дніпровських островах, козаки байдужіли до звичних  мирних радостей. Нехтували і добробутом, глузували з багатства. Здавалося, навіть жіночі чари не мали над ними влади. Відданий жінці душею і тілом, козак уже не зміг би беззастережно виконувати свій обов’язок. Для забезпечення високої боєздатності війську потрібні були, насамперед, молоді, неодружені чоловіки. За свідченням Даніеля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Кермана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який 1709 року із шведською армією побував на Україні, запорожці свідомо цуралися жінок, аби бути хоробрішими, повсякчас готовими до війни. Звідси – сувора етика неписаних законів Великого Лугу, звідси й усі історії, пов’язані з цією темою – серйозні, смішні, скандальні.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4: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До фортеці Запорозької Січі під страхом смерті заборонялося приводити жінок. Крім того, запорожці вважали не бажаним козаку женитися з молодих років. В основі цих звичаїв було, по – перше, бажання мати регулярне військо з високою бойовою готовністю. Це досягалося за рахунок відречення запорожців від сімей, жіноцтва взагалі, і концентрації всіх своїх розумових і фізичних сил на військовій справі. Вони  перебували фактично на казарменому становищі. По-друге, у козака було дуже небезпечне життя, над ним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повсячкасно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кружляла смерть, тож мати дружину та дітей за таких обставин означало  свідомо прирікати їх на сирітство. Це свідчить про турботу за своїх ближніх, любов до них.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ЧИТЕЦЬ : 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Ой три шляхи  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широкії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До  купи  зійшлися, 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На чужину з України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Брати  розійшлися.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Покинули  стару  матір.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Той жінку  покинув,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А той сестру. А найменший –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Молоду дівчину.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700" dirty="0">
                <a:latin typeface="Arial" pitchFamily="34" charset="0"/>
              </a:rPr>
              <a:t>         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( Т.Г.Шевченко “ В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казематі”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1 :</a:t>
            </a:r>
            <a:endParaRPr lang="uk-UA" sz="14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    Дніпропетровщина… Золота чарівна сторона. Земля рясно уквітчана, зеленню закосичена. Твої степи – це  історія народу, який віками боровся за свою волю, щастя. Дніпропетровщина – батьківщина  і центр відомого всім в Україні і за її межами козацького руху. Низький уклін Дмитру Івановичу Яворницькому, який зібрав близько 2000 одиниць бойової зброї та предметів побуту тих часів та описав їх в своїх творах</a:t>
            </a:r>
            <a:r>
              <a:rPr lang="ru-RU" sz="700" dirty="0">
                <a:latin typeface="Arial" pitchFamily="34" charset="0"/>
              </a:rPr>
              <a:t> </a:t>
            </a: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5918" y="845273"/>
            <a:ext cx="6494930" cy="781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2: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Як повідомляє Д.І. Яворницький, на одному з запорізьких прапорів був зображений козак на коні, а під ним – напис: “ Козак куди хоче, туди й скаче, ніхто за ним не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плаче”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 Але, на жаль, помилялися козаки, бо у кожного була мати, були й сестри, кохані, наречені, були й дружини з дітьми. Вони й плакали, виряджаючи козаків на січ, у похід, чекали роками їх повернення, а не дочекавшись, знову чекали… Вели без чоловіків домашнє господарство, ростили  й виховували синів і знову їх проводжали услід за батьками…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ЧИТЕЦЬ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 І десь там юрми, натовпи, там люди !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Там зорі в чистім небі, як ромен.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Ще жінка мужу падає на груди,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І діти тягнуть руки до стремен.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Жінки дороги слізьми перемили.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(Л.Костенко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“Маруся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Чурай”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БІБЛІОТЕКАР: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Проводам козаків, розлученню сина з матір’ю, хлопця з дівчиною, чоловіка з дружиною присвячено багато народних пісень та літературних творів. Серед найпопулярніших пісень –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“Гомін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 гомін  по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діброві”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“Йшли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корови із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діброви”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“ Їхав козак за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Дунай”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“ 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Засвіт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встали  козаченьки…”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ЧИТЕЦЬ: </a:t>
            </a:r>
            <a:r>
              <a:rPr lang="uk-UA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Ой на горі жито – тоненькі покоси,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а хто буде розплітати дівчиноньці коси ?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Козак буде розплітати, козак буде  плести,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Козак буде дівчиноньку до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шлюбоньку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вести…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(  звучить пісня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“Їхав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козак за Дунай  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БІБЛІОТЕКАР: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Мабуть неможливо знайти людину, яка б не чула пісні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“Реве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та стогне Дніпр широкий…” (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тихо звучить  пісня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“Реве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та  стогне  Дніпр широкий…”)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але не всі знають, що це тільки початок балади Т.Г.Шевченка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“Причинна”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де на фоні бентежної природи відчувається страшна трагедія. Втративши надію дочекатися повернення козака, дівчина гине, а козак, повернувшись , від горя кінчає життя самогубством. Ми  захоплюємось  коханням Ромео і  Джульєтти і не знаємо, що маємо про кохання козака і дівчини неперевершені шедеври вияву цього почуття  в українському фольклорі, творах письменників, зокрема Т.Г.Шевченка. 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85918" y="1185381"/>
            <a:ext cx="5858326" cy="60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Вірш </a:t>
            </a:r>
            <a:r>
              <a:rPr lang="uk-UA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“Тополя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 В образі дівчини , яка перетворилася від марного чекання свого коханого в тополю, доля української жінки.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Полюбила чорнобрива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Козака дівчина,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Полюбила – не спинила: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Пішов та й загинув…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Якби знала що покине, -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Була б не любила: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Якби знала що загине, -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Була б не пустила…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Таку пісню чорнобрива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В степу заспівала.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Зілля дива наробило –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Тополею стала.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Не вернулася додому,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Не діждала пари;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Тонка -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тонка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та висока –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До самої хмари.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 Т.Г.Шевченко “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Тополя”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3. 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Звичай заборони появи жінки на Січі та пропагування безшлюбності серед запорожців був викликаний не зневагою до жінки, а навпаки, - високою пошаною до неї та відповідальністю козака за свої чоловічі обов’язки перед дівчиною, дружиною, матір’ю.  Та це й закономірно – сильні духом люди, маємо на увазі перш за все чоловіків, ніколи не образять жінку, не виявлять до неї зневаги. Там де лицарство, - мам мужність і ніжність ідуть поряд.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</a:t>
            </a:r>
            <a:endParaRPr lang="uk-UA" dirty="0"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36604" y="7116835"/>
            <a:ext cx="6942121" cy="290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ЧИТЕЦЬ :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Вранці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Ярему вінчали;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А ввечері мій Ярема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( От хлопець звичайний !),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Щоб не сердить отамана,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Покинув Оксану;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Ляхів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кінча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; з Залізняком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Весілля справляє 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В Уманщині, на пожарах.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Вона виглядає, -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Виглядає, чи не їде…</a:t>
            </a:r>
            <a:b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 Т.Г.Шевченко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“Лебедин”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uk-UA" dirty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9975" y="6876551"/>
            <a:ext cx="2491971" cy="412584"/>
          </a:xfrm>
          <a:prstGeom prst="rect">
            <a:avLst/>
          </a:prstGeom>
        </p:spPr>
        <p:txBody>
          <a:bodyPr wrap="none" lIns="103794" tIns="51897" rIns="103794" bIns="51897">
            <a:spAutoFit/>
          </a:bodyPr>
          <a:lstStyle/>
          <a:p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uk-UA" sz="1400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Звучить  Кодекс  честі ) 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47191" y="489586"/>
            <a:ext cx="6574505" cy="764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4: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Особливо ганебним злочином вважалася зрада коханій, зрада дружині чи чоловікові або другові. Народний суд цього явища був викликаний тим, що людина, непорядна в особистому житті, не може прислужити своїй землі, вітчизні. Якщо хтось здатний зрадити близьку людину, то він зрадить і батьківщину. На цьому тлі і сформувався неповторний за своєю жіночою красою образ Марусі Чурай, в якому з особливою силою проявилися вже згадані прекрасні риси характеру української жінки.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ЧИТЕЦЬ:</a:t>
            </a: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Ця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дівчина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не просто так, Маруся,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Це  - голос наш. Це – пісня. Це – душа.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Коли в похід виходила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батава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-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Її піснями плакала Полтава.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Що нам було потрібно   на війні ?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Щаблі, знамена і її пісня.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(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Л. Костенко “ Маруся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Чурай”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: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Пошана до матері, до бабусі, до сестри, що мала місце і пропагувалася  в сімейному вихованні, у хлопця  - майбутнього козака – поступово переростала в пошану до дівчини, до майбутньої дружини. Це лицарство коханого юнака з великою силою передано в українських ліричних піснях, в яких юнак, поряд із звертанням до коханої з найніжнішими і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найпестливішими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словами, заявляє про свою готовність завжди піклуватись про неї, бути захисником і опорою.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(звучить пісня “ Ніч яка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місячна...”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(у виконанні вчителів школи )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2: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 запорозькому  фольклорі , як і в дійсності , цурання жінок суперечливо поєдналося з палким їх оспівуванням; культ матері, сестри – з відчужено – іронічним ставленням до прекрасної статі. 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одній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із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пісень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козацької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епохи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батько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виряджаючи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сина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Січ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навчає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ЧИТЕЦЬ:  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Ми  жінок мусимо  любити,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Так, як наших сестер, матерів,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А опріч них нам, не треба нікого любити,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І утікати, як од злих  чортів.</a:t>
            </a:r>
            <a:endParaRPr lang="uk-UA" dirty="0"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7191" y="7953760"/>
            <a:ext cx="6684343" cy="20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БІБЛІОТЕКАР: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А чи знаєте ви, чому Карась (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“Запорожець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Дунаєм”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 боявся, що Одарка буде його бити та ще й за чуприну волочити ? Між іншим, якби жарт дозволив собі навіть кум Оверко – ухопити козака за оселедець – то злетіла б дурна кумова голова з плечей від змаху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Карасевої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шаблі. Бо ту була найвища образа козацького гонору. А от жінці це дозволялося. Дозволялося тому, що саме вона і робила політику в козацькому домі. Славетний Микола Васильович Гоголь даремно образив полковничиху Бульбу, дружину хороброго Тараса, бо не були жінки полковників, сотників і навіть рядових козаків такими забитими, як їх описував Гоголь у своїх творах.</a:t>
            </a:r>
            <a:endParaRPr lang="uk-UA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26767" y="1093713"/>
            <a:ext cx="6733656" cy="839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3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Коли козак повертався  з походу, то на порозі власного дому закінчувалась його влада. Для початку дружина влаштовувала йому добрячий розгін: він – бо і волоцюга, і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чорт-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зна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де  і невідомо з ким вештався, і одіж не береже – он знову шапку  прострілили, і коняка у нього засапана, і… діставалося  козакові. І не тому, що у наших українських жінок такий сварливий характер. То був древній магічний обряд. Саме в такий спосіб кохана дружина відводила від свого чоловіка злих духів, які чатували на нього і після боїв та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походів.Це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вже потім, за зачиненими дверима, під іконою БОЖОЇ Матері вона своєму єдиному пошепки зовсім інші слова скаже…</a:t>
            </a:r>
            <a:endParaRPr lang="ru-RU" sz="700" dirty="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сценка із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“Запорожець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Дунаєм”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4: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Незалежності української жінки в козацькі часи могла позаздрити дворянка будь - якої європейської країни. Бо козачка була рівноправною з чоловіком, мала такі ж громадські права, особисту незалежність, як і її чоловік. Жінка була членом церковних братств, засновувала школи, монастирі, служила у війську, вільно вибирала собі нареченого, виховувала дітей, розривала шлюб. Оспівуючи славу козацьку, не можна не згадати, що першими фермерами в Україні були козацькі мадонни. Звідки  б узялася ота козацька сила без них, хліборобів – годувальниць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1: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Почуття гідності та поваги, що оточували українську жінку в козацькі часи, сприяли тому, що підносилась до високого розуміння інтересів народу і вітчизни.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Я, </a:t>
            </a: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Олена Горностаєва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з родини козаків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Чарторинських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була фундатором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Пересопницького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монастиря, де збереглося знамените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Пересопницьке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Євангеліє, написане живою українською мовою Склала для цього монастиря оригінальний статут, заснувала шпиталь для вбогих і недужих, а також школу для дітей.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b="1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Я, </a:t>
            </a:r>
            <a:r>
              <a:rPr lang="uk-UA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Борзобагата</a:t>
            </a: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uk-UA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Красенська</a:t>
            </a: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управляла казною Луцької Єпархії, робила наїзди на маєтки сусідів – шляхтичів, навіть відмовлялась виконувати накази і вимоги самого короля. Коли проти мене було організоване загальне ополчення цілого воїнства, то я одягла панцир, і орудуючи гайдуками з гарматами, мужньо відбила атаки шляхти і розгромила її військо. Добре знала закони і вела судові справи.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ЧИТЕЦЬ: </a:t>
            </a:r>
            <a:r>
              <a:rPr lang="uk-UA" sz="14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Ніхто не боронить, 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Та й нікому : осталися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Діти та собак, -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Жінки навіть з рогачами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Пішли в гайдамаки.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(Т.Г.Шевченко  “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Гупалівщина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“)</a:t>
            </a:r>
            <a:endParaRPr lang="uk-UA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7616" y="594392"/>
            <a:ext cx="6892807" cy="818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Я, </a:t>
            </a: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Софія </a:t>
            </a:r>
            <a:r>
              <a:rPr lang="uk-UA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Ружинська</a:t>
            </a: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волинська княгиня, на чолі шеститисячного війська з музикою і прапорами приступом здобула 1608 року замок князів 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Корецьких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у місті Черемоші, спалила його і пограбувала містечко.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 заснуванні Київського братства, школи та монастиря при ньому, а також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Києво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Могилянської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колегії активну роль відіграла я, </a:t>
            </a:r>
            <a:r>
              <a:rPr lang="uk-UA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Гальшка</a:t>
            </a: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(Єлизавета) </a:t>
            </a:r>
            <a:r>
              <a:rPr lang="uk-UA" sz="1400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Гулевичівна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дружина київського воєводи, поборниця українського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освітництва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 Моє ім’я займає почесне місце поряд з П.Сагайдачним, 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П. Могилою, керівництвом Запорізької Січі. Я подарувала у 1615 році свою садибу з землями для створення цього культурно – освітнього комплексу.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Під час оборони містечка Буші ( тепер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Ямпільського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району Вінницької області) в листопаді 1654 року, коли більшість захисників полягла в нерівному бою і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польсько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шляхетське військо вдерлося до фортеці, дружина сотника Зависного Олена підпалила пороховий  льох, від вибуху якого загинуло багато ворогів. Героїчний подвиг </a:t>
            </a: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Олени Зависної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український письменник М. Старицький відобразив в історичній повісті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“Облога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Буші”та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в історичній драмі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“Оборона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Буші”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Відомо також, що сестра полковника Івана Донця в ролі кіннотника брала безпосередню участь у бойових діях проти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польсько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шляхетських військ на Волині у 1649 році. Під час однієї з атак загинула.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Збереглися адміністративні універсали дружини Б. Хмельницького </a:t>
            </a: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Ганни Сомко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,що свідчить про її талановитість як вірного спільника і помічника гетьмана України.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ВЕДУЧИЙ 2: Українська жінка в часи козаччини була вірним і надійним спільником свого чоловіка у боротьбі за соціальне і національне визволення народу. Але найбільший внесок вона зробила для козаччини, виконуючи обов’язки Берегині сімейної оселі. Ось як співається в одній з колядок: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ЧИТЕЦЬ:    </a:t>
            </a:r>
            <a:r>
              <a:rPr lang="ru-RU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ru-RU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нашого</a:t>
            </a:r>
            <a:r>
              <a:rPr lang="ru-RU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хазяїна</a:t>
            </a:r>
            <a:r>
              <a:rPr lang="ru-RU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хороша </a:t>
            </a:r>
            <a:r>
              <a:rPr lang="ru-RU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жона</a:t>
            </a:r>
            <a:r>
              <a:rPr lang="ru-RU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Раненько </a:t>
            </a:r>
            <a:r>
              <a:rPr lang="ru-RU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встає</a:t>
            </a:r>
            <a:r>
              <a:rPr lang="ru-RU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 по двору </a:t>
            </a:r>
            <a:r>
              <a:rPr lang="ru-RU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походжає</a:t>
            </a:r>
            <a:r>
              <a:rPr lang="ru-RU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По двору ходить, як зоря сходить,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По дрова пішла – золото  внесла,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По воду пішла – мед – вина внесла,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В світлоньку ввійшла – все панове встало,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Все панове встало, шапочку </a:t>
            </a:r>
            <a:r>
              <a:rPr lang="uk-UA" sz="1400" i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ізняло</a:t>
            </a: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Один каже: - Царівна увійшла,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Другий каже: - Королівна увійшла,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А третій каже: - Це не царівна і не королівна,</a:t>
            </a:r>
            <a:endParaRPr lang="uk-UA" sz="1400" i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Це бо </a:t>
            </a:r>
            <a:r>
              <a:rPr lang="uk-UA" sz="1400" i="1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жона</a:t>
            </a:r>
            <a:r>
              <a:rPr lang="uk-UA" sz="1400" i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пана хазяїна.</a:t>
            </a:r>
            <a:r>
              <a:rPr lang="ru-RU" sz="700" dirty="0">
                <a:latin typeface="Arial" pitchFamily="34" charset="0"/>
              </a:rPr>
              <a:t> 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7191" y="8706495"/>
            <a:ext cx="6256203" cy="139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БІБЛІОТЕКАР: 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Минуло з часу козаччини більше, як два століття. За цей час доля української жінки зазнала тяжких випробувань: кріпацтво, війни, голод, репресії… Але не втратила вона таких рис духовної краси, як доброта, милосердя, щедрість, вірність, працелюбність, дотепність, веселість, співучість.</a:t>
            </a: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Придивіться уважніше до будь – якої дівчини чи жінки і ви побачите, що в кожній з них живе Роксолана чи Маруся Чурай</a:t>
            </a:r>
            <a:endParaRPr lang="uk-UA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06342" y="1237099"/>
            <a:ext cx="6415354" cy="621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794" tIns="51897" rIns="103794" bIns="51897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КНИЖКОВА ВИСТАВКА</a:t>
            </a:r>
            <a:endParaRPr lang="ru-RU" sz="1600" dirty="0"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« ЧЕРЕЗ  В</a:t>
            </a:r>
            <a:r>
              <a:rPr lang="uk-UA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ІКИ  І ВІДСТАНІ”</a:t>
            </a:r>
            <a:endParaRPr lang="ru-RU" sz="16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( козаченькам у  скарбничку</a:t>
            </a:r>
            <a:r>
              <a:rPr lang="uk-UA" sz="16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ЗВЕРТАННЯ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  Козаччина - то  </a:t>
            </a:r>
            <a:r>
              <a:rPr lang="uk-UA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найславетніша</a:t>
            </a: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сторінка в  історії  України. І писана  вона не тільки  ратною  славою, а й мудрою,  талановитою роботою на землі рідній, благородством,   ,лицарством, високою  духовністю  відважних, волелюбних й чесних  предків наших.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І. ПРО  КОЗАЦЬКІ  ЧАСИ  НА  УКРАЇНІ.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Думи козацькі, діти, читайте.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Пісню козацьку не забувайте.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Мужність плекайте в собі,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Як це робили козаки.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ІІ. БЕРЕГИНЯ ( Жінки в історії  України).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Не зірвуться слова,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І у руці перо не зміниться на спис.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Бо ми лише жінки.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У нас душа – криниця,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З якої ви п’єте: змагайся і кріпися!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ІІІ. КОЗАЦЬКИЙ  КРАЙ – ДНІПРОПЕТРОВЩИНА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Дніпропетровщина ! – який величний гук,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Який широкий і містично темний.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І скільки літ і як багато рук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Для неї будували храм таємний.                                    </a:t>
            </a:r>
            <a:endParaRPr lang="ru-RU" sz="14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AC08F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2852</Words>
  <Application>Microsoft Office PowerPoint</Application>
  <PresentationFormat>Произвольный</PresentationFormat>
  <Paragraphs>192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</cp:revision>
  <dcterms:created xsi:type="dcterms:W3CDTF">2016-10-31T23:51:59Z</dcterms:created>
  <dcterms:modified xsi:type="dcterms:W3CDTF">2016-11-01T10:30:39Z</dcterms:modified>
</cp:coreProperties>
</file>