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87" r:id="rId2"/>
    <p:sldId id="288" r:id="rId3"/>
    <p:sldId id="289" r:id="rId4"/>
    <p:sldId id="290" r:id="rId5"/>
    <p:sldId id="258" r:id="rId6"/>
    <p:sldId id="272" r:id="rId7"/>
    <p:sldId id="274" r:id="rId8"/>
    <p:sldId id="275" r:id="rId9"/>
    <p:sldId id="259" r:id="rId10"/>
    <p:sldId id="260" r:id="rId11"/>
    <p:sldId id="261" r:id="rId12"/>
    <p:sldId id="262" r:id="rId13"/>
    <p:sldId id="263" r:id="rId14"/>
    <p:sldId id="265" r:id="rId15"/>
    <p:sldId id="264" r:id="rId16"/>
    <p:sldId id="266" r:id="rId17"/>
    <p:sldId id="268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</p:sldIdLst>
  <p:sldSz cx="7578725" cy="10585450"/>
  <p:notesSz cx="6888163" cy="10020300"/>
  <p:defaultTextStyle>
    <a:defPPr>
      <a:defRPr lang="ru-RU"/>
    </a:defPPr>
    <a:lvl1pPr marL="0" algn="l" defTabSz="10379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8968" algn="l" defTabSz="10379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37935" algn="l" defTabSz="10379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56903" algn="l" defTabSz="10379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75871" algn="l" defTabSz="10379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94839" algn="l" defTabSz="10379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113806" algn="l" defTabSz="10379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32774" algn="l" defTabSz="10379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51742" algn="l" defTabSz="10379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334">
          <p15:clr>
            <a:srgbClr val="A4A3A4"/>
          </p15:clr>
        </p15:guide>
        <p15:guide id="2" pos="238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 autoAdjust="0"/>
    <p:restoredTop sz="94685" autoAdjust="0"/>
  </p:normalViewPr>
  <p:slideViewPr>
    <p:cSldViewPr>
      <p:cViewPr varScale="1">
        <p:scale>
          <a:sx n="56" d="100"/>
          <a:sy n="56" d="100"/>
        </p:scale>
        <p:origin x="-2640" y="-84"/>
      </p:cViewPr>
      <p:guideLst>
        <p:guide orient="horz" pos="3334"/>
        <p:guide pos="23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252625" y="508102"/>
            <a:ext cx="7071533" cy="956490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6941" y="670137"/>
            <a:ext cx="6884845" cy="4798737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98719" y="2809522"/>
            <a:ext cx="6441916" cy="2822787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598719" y="5687915"/>
            <a:ext cx="6441916" cy="1411393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D9C4C0-665D-4241-BCA1-1ADC56B89F19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34735E-27E3-4074-9CA8-43E48136C0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830" y="7692094"/>
            <a:ext cx="6782959" cy="1623102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16830" y="818608"/>
            <a:ext cx="6782959" cy="646418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D9C4C0-665D-4241-BCA1-1ADC56B89F19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34735E-27E3-4074-9CA8-43E48136C0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494576" y="823320"/>
            <a:ext cx="1642057" cy="8115510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2092" y="823317"/>
            <a:ext cx="4926171" cy="8115513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D9C4C0-665D-4241-BCA1-1ADC56B89F19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34735E-27E3-4074-9CA8-43E48136C0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830" y="7692094"/>
            <a:ext cx="6782959" cy="1623102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6830" y="818608"/>
            <a:ext cx="6782959" cy="6464181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D9C4C0-665D-4241-BCA1-1ADC56B89F19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34735E-27E3-4074-9CA8-43E48136C0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252625" y="508102"/>
            <a:ext cx="7071533" cy="956490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6941" y="670138"/>
            <a:ext cx="6884845" cy="6700922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173" y="7607410"/>
            <a:ext cx="6782959" cy="1044431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8173" y="8681495"/>
            <a:ext cx="6782959" cy="649241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D9C4C0-665D-4241-BCA1-1ADC56B89F19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34735E-27E3-4074-9CA8-43E48136C0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6305" y="818608"/>
            <a:ext cx="3258852" cy="67746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41335" y="818608"/>
            <a:ext cx="3258852" cy="67746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D9C4C0-665D-4241-BCA1-1ADC56B89F19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34735E-27E3-4074-9CA8-43E48136C0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830" y="7692094"/>
            <a:ext cx="6782959" cy="1623102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3279" y="894373"/>
            <a:ext cx="3258852" cy="1222717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855808" y="894373"/>
            <a:ext cx="3258852" cy="1222717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503279" y="2234706"/>
            <a:ext cx="3258852" cy="5386818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855808" y="2234706"/>
            <a:ext cx="3258852" cy="5386818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D9C4C0-665D-4241-BCA1-1ADC56B89F19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34735E-27E3-4074-9CA8-43E48136C0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D9C4C0-665D-4241-BCA1-1ADC56B89F19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34735E-27E3-4074-9CA8-43E48136C0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52625" y="508102"/>
            <a:ext cx="7071533" cy="956490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D9C4C0-665D-4241-BCA1-1ADC56B89F19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34735E-27E3-4074-9CA8-43E48136C0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0652" y="823313"/>
            <a:ext cx="2463086" cy="1411393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90704" y="2234709"/>
            <a:ext cx="2463086" cy="64922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31040" y="1435694"/>
            <a:ext cx="3834251" cy="72922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D9C4C0-665D-4241-BCA1-1ADC56B89F19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34735E-27E3-4074-9CA8-43E48136C0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252625" y="508102"/>
            <a:ext cx="7071533" cy="956490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5305108" y="670137"/>
            <a:ext cx="1926678" cy="6704118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936" y="7736201"/>
            <a:ext cx="6820853" cy="1623102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5356421" y="823313"/>
            <a:ext cx="1856788" cy="6500497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D9C4C0-665D-4241-BCA1-1ADC56B89F19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34735E-27E3-4074-9CA8-43E48136C0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49331" y="672616"/>
            <a:ext cx="4911014" cy="6704118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52625" y="508102"/>
            <a:ext cx="7071533" cy="956490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6941" y="670137"/>
            <a:ext cx="6884845" cy="846836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16830" y="7695351"/>
            <a:ext cx="6782959" cy="1623102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16830" y="818608"/>
            <a:ext cx="6782959" cy="6464181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129894" y="9433793"/>
            <a:ext cx="1894681" cy="563577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0D9C4C0-665D-4241-BCA1-1ADC56B89F19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5024575" y="9433793"/>
            <a:ext cx="1894681" cy="563577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6919257" y="9433793"/>
            <a:ext cx="378936" cy="563577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034735E-27E3-4074-9CA8-43E48136C0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___Microsoft_Office_PowerPoint2.pptx"/><Relationship Id="rId5" Type="http://schemas.openxmlformats.org/officeDocument/2006/relationships/package" Target="../embeddings/____________Microsoft_Office_PowerPoint1.pptx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https://www.turukrayna.com/wp-content/uploads/2016/03/Ukraine-Flag-Map.png"/>
          <p:cNvSpPr>
            <a:spLocks noChangeAspect="1" noChangeArrowheads="1"/>
          </p:cNvSpPr>
          <p:nvPr/>
        </p:nvSpPr>
        <p:spPr bwMode="auto">
          <a:xfrm>
            <a:off x="155578" y="-144460"/>
            <a:ext cx="301625" cy="30162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s://www.turukrayna.com/wp-content/uploads/2016/03/Ukraine-Flag-Map.png"/>
          <p:cNvSpPr>
            <a:spLocks noChangeAspect="1" noChangeArrowheads="1"/>
          </p:cNvSpPr>
          <p:nvPr/>
        </p:nvSpPr>
        <p:spPr bwMode="auto">
          <a:xfrm>
            <a:off x="155578" y="-144460"/>
            <a:ext cx="301625" cy="30162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4" name="AutoShape 6" descr="https://www.turukrayna.com/wp-content/uploads/2016/03/Ukraine-Flag-Map.png"/>
          <p:cNvSpPr>
            <a:spLocks noChangeAspect="1" noChangeArrowheads="1"/>
          </p:cNvSpPr>
          <p:nvPr/>
        </p:nvSpPr>
        <p:spPr bwMode="auto">
          <a:xfrm>
            <a:off x="155578" y="-144460"/>
            <a:ext cx="301625" cy="30162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6" name="AutoShape 8" descr="https://www.turukrayna.com/wp-content/uploads/2016/03/Ukraine-Flag-Map.png"/>
          <p:cNvSpPr>
            <a:spLocks noChangeAspect="1" noChangeArrowheads="1"/>
          </p:cNvSpPr>
          <p:nvPr/>
        </p:nvSpPr>
        <p:spPr bwMode="auto">
          <a:xfrm>
            <a:off x="155578" y="-144460"/>
            <a:ext cx="301625" cy="30162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8" name="AutoShape 10" descr="https://www.turukrayna.com/wp-content/uploads/2016/03/Ukraine-Flag-Map.png"/>
          <p:cNvSpPr>
            <a:spLocks noChangeAspect="1" noChangeArrowheads="1"/>
          </p:cNvSpPr>
          <p:nvPr/>
        </p:nvSpPr>
        <p:spPr bwMode="auto">
          <a:xfrm>
            <a:off x="155578" y="-144460"/>
            <a:ext cx="301625" cy="30162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 descr="https://www.turukrayna.com/wp-content/uploads/2016/03/Ukraine-Flag-Map.png"/>
          <p:cNvSpPr>
            <a:spLocks noChangeAspect="1" noChangeArrowheads="1"/>
          </p:cNvSpPr>
          <p:nvPr/>
        </p:nvSpPr>
        <p:spPr bwMode="auto">
          <a:xfrm>
            <a:off x="155578" y="-144460"/>
            <a:ext cx="301625" cy="30162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6" descr="Картинки по запросу книга картинки на прозрачном фон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052" y="8389073"/>
            <a:ext cx="4759344" cy="1730323"/>
          </a:xfrm>
          <a:prstGeom prst="rect">
            <a:avLst/>
          </a:prstGeom>
          <a:noFill/>
        </p:spPr>
      </p:pic>
      <p:pic>
        <p:nvPicPr>
          <p:cNvPr id="13" name="Picture 12" descr="Картинки по запросу книга картинки на прозрачном фон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9122" y="5724775"/>
            <a:ext cx="1902222" cy="2935394"/>
          </a:xfrm>
          <a:prstGeom prst="rect">
            <a:avLst/>
          </a:prstGeom>
          <a:noFill/>
        </p:spPr>
      </p:pic>
      <p:pic>
        <p:nvPicPr>
          <p:cNvPr id="14" name="Picture 14" descr="Картинки по запросу книга картинки на прозрачном фон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99104">
            <a:off x="4048523" y="8190232"/>
            <a:ext cx="3088362" cy="1296823"/>
          </a:xfrm>
          <a:prstGeom prst="rect">
            <a:avLst/>
          </a:prstGeom>
          <a:noFill/>
        </p:spPr>
      </p:pic>
      <p:pic>
        <p:nvPicPr>
          <p:cNvPr id="17434" name="Picture 26" descr="http://dutsadok.com.ua/clipart/ljudi/1c0ec7a6b4e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325" y="5940798"/>
            <a:ext cx="2824115" cy="2824116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4941490" y="5940797"/>
            <a:ext cx="1296144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765026" y="1692328"/>
            <a:ext cx="64087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Bookman Old Style" pitchFamily="18" charset="0"/>
              </a:rPr>
              <a:t>Всеукраїнський  місячник  </a:t>
            </a:r>
          </a:p>
          <a:p>
            <a:pPr algn="ctr"/>
            <a:r>
              <a:rPr lang="uk-UA" sz="28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Bookman Old Style" pitchFamily="18" charset="0"/>
              </a:rPr>
              <a:t>шкільних бібліотек</a:t>
            </a:r>
          </a:p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Bookman Old Style" pitchFamily="18" charset="0"/>
              </a:rPr>
              <a:t>“ Книга і читання – важливий чинник у вихованні духовних цінностей учнів </a:t>
            </a:r>
            <a:r>
              <a:rPr lang="uk-UA" sz="4000" b="1" dirty="0" smtClean="0">
                <a:solidFill>
                  <a:srgbClr val="C00000"/>
                </a:solidFill>
                <a:latin typeface="Bookman Old Style" pitchFamily="18" charset="0"/>
              </a:rPr>
              <a:t>”</a:t>
            </a:r>
            <a:endParaRPr lang="ru-RU" sz="40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17437" name="WordArt 29"/>
          <p:cNvSpPr>
            <a:spLocks noChangeArrowheads="1" noChangeShapeType="1" noTextEdit="1"/>
          </p:cNvSpPr>
          <p:nvPr/>
        </p:nvSpPr>
        <p:spPr bwMode="auto">
          <a:xfrm>
            <a:off x="1125068" y="1116261"/>
            <a:ext cx="5343525" cy="652462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Arial Black"/>
              </a:rPr>
              <a:t>1-31 </a:t>
            </a:r>
            <a:r>
              <a:rPr lang="ru-RU" sz="3600" i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Arial Black"/>
              </a:rPr>
              <a:t>жовтня</a:t>
            </a:r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Arial Black"/>
              </a:rPr>
              <a:t>, 2016рік</a:t>
            </a:r>
            <a:endParaRPr lang="ru-RU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latin typeface="Arial Black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9042" y="5364737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33CC"/>
                </a:solidFill>
              </a:rPr>
              <a:t>КЗО “ Середня загальноосвітня </a:t>
            </a:r>
          </a:p>
          <a:p>
            <a:pPr algn="ctr"/>
            <a:r>
              <a:rPr lang="uk-UA" sz="2400" b="1" dirty="0" smtClean="0">
                <a:solidFill>
                  <a:srgbClr val="0033CC"/>
                </a:solidFill>
              </a:rPr>
              <a:t>школа № 94” ДМР</a:t>
            </a:r>
            <a:endParaRPr lang="ru-RU" sz="24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datai/pedagogika/Posobija-po-patrioticheskomu-vospitaniju/0002-003-Nravstvenno-patrioticheskoe-vospitanie-detej-doshkolnogo-vozras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4"/>
            <a:ext cx="7578725" cy="7668989"/>
          </a:xfrm>
          <a:prstGeom prst="rect">
            <a:avLst/>
          </a:prstGeom>
          <a:noFill/>
        </p:spPr>
      </p:pic>
      <p:pic>
        <p:nvPicPr>
          <p:cNvPr id="3" name="Picture 2" descr="http://900igr.net/datai/pedagogika/Posobija-po-patrioticheskomu-vospitaniju/0002-003-Nravstvenno-patrioticheskoe-vospitanie-detej-doshkolnogo-vozrasta.jpg"/>
          <p:cNvPicPr>
            <a:picLocks noChangeAspect="1" noChangeArrowheads="1"/>
          </p:cNvPicPr>
          <p:nvPr/>
        </p:nvPicPr>
        <p:blipFill>
          <a:blip r:embed="rId3" cstate="print"/>
          <a:srcRect t="23599"/>
          <a:stretch>
            <a:fillRect/>
          </a:stretch>
        </p:blipFill>
        <p:spPr bwMode="auto">
          <a:xfrm>
            <a:off x="2" y="6272271"/>
            <a:ext cx="7578725" cy="431318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32978" y="1620321"/>
            <a:ext cx="6552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dirty="0" smtClean="0"/>
              <a:t>	Учні 7 А класу разом з учителем української мови та літератури  </a:t>
            </a:r>
            <a:r>
              <a:rPr lang="uk-UA" sz="1500" dirty="0" err="1" smtClean="0"/>
              <a:t>Шапошник</a:t>
            </a:r>
            <a:r>
              <a:rPr lang="uk-UA" sz="1500" dirty="0" smtClean="0"/>
              <a:t> Вікторією Володимирівною  захищали проект  “ Захоплюючий світ козацької романтики  “ у творі Володимира </a:t>
            </a:r>
            <a:r>
              <a:rPr lang="uk-UA" sz="1500" dirty="0" err="1" smtClean="0"/>
              <a:t>Рутківського</a:t>
            </a:r>
            <a:r>
              <a:rPr lang="uk-UA" sz="1500" dirty="0" smtClean="0"/>
              <a:t> “ Джури козака </a:t>
            </a:r>
            <a:r>
              <a:rPr lang="uk-UA" sz="1500" dirty="0" err="1" smtClean="0"/>
              <a:t>Швайки”</a:t>
            </a:r>
            <a:r>
              <a:rPr lang="uk-UA" sz="1500" dirty="0" smtClean="0"/>
              <a:t>.</a:t>
            </a:r>
            <a:endParaRPr lang="ru-RU" sz="1500" dirty="0"/>
          </a:p>
        </p:txBody>
      </p:sp>
      <p:pic>
        <p:nvPicPr>
          <p:cNvPr id="6" name="Рисунок 5" descr="C:\Documents and Settings\User\Рабочий стол\фото бібл\IMG_689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034" y="2700437"/>
            <a:ext cx="5904655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5027" y="6732885"/>
            <a:ext cx="60486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dirty="0" smtClean="0"/>
              <a:t>	Дуже цікавий матеріал підготували учні 9 класу під керівництвом  бібліотекаря  і презентували  “ Архітектурні пам’ятники книзі ” та “ Її величність – книга ” </a:t>
            </a:r>
            <a:endParaRPr lang="ru-RU" sz="1500" dirty="0"/>
          </a:p>
        </p:txBody>
      </p:sp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837034" y="7885017"/>
          <a:ext cx="3004493" cy="2253109"/>
        </p:xfrm>
        <a:graphic>
          <a:graphicData uri="http://schemas.openxmlformats.org/presentationml/2006/ole">
            <p:oleObj spid="_x0000_s40965" name="Презентация" r:id="rId5" imgW="4570532" imgH="3427608" progId="PowerPoint.Show.12">
              <p:embed/>
            </p:oleObj>
          </a:graphicData>
        </a:graphic>
      </p:graphicFrame>
      <p:graphicFrame>
        <p:nvGraphicFramePr>
          <p:cNvPr id="40964" name="Object 4"/>
          <p:cNvGraphicFramePr>
            <a:graphicFrameLocks noChangeAspect="1"/>
          </p:cNvGraphicFramePr>
          <p:nvPr/>
        </p:nvGraphicFramePr>
        <p:xfrm>
          <a:off x="4437434" y="7524977"/>
          <a:ext cx="2063106" cy="2750401"/>
        </p:xfrm>
        <a:graphic>
          <a:graphicData uri="http://schemas.openxmlformats.org/presentationml/2006/ole">
            <p:oleObj spid="_x0000_s40966" name="Презентация" r:id="rId6" imgW="2688315" imgH="3583065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datai/pedagogika/Posobija-po-patrioticheskomu-vospitaniju/0002-003-Nravstvenno-patrioticheskoe-vospitanie-detej-doshkolnogo-vozras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4"/>
            <a:ext cx="7578725" cy="7668989"/>
          </a:xfrm>
          <a:prstGeom prst="rect">
            <a:avLst/>
          </a:prstGeom>
          <a:noFill/>
        </p:spPr>
      </p:pic>
      <p:pic>
        <p:nvPicPr>
          <p:cNvPr id="3" name="Picture 2" descr="http://900igr.net/datai/pedagogika/Posobija-po-patrioticheskomu-vospitaniju/0002-003-Nravstvenno-patrioticheskoe-vospitanie-detej-doshkolnogo-vozrasta.jpg"/>
          <p:cNvPicPr>
            <a:picLocks noChangeAspect="1" noChangeArrowheads="1"/>
          </p:cNvPicPr>
          <p:nvPr/>
        </p:nvPicPr>
        <p:blipFill>
          <a:blip r:embed="rId2" cstate="print"/>
          <a:srcRect t="23599"/>
          <a:stretch>
            <a:fillRect/>
          </a:stretch>
        </p:blipFill>
        <p:spPr bwMode="auto">
          <a:xfrm>
            <a:off x="2" y="6272271"/>
            <a:ext cx="7578725" cy="431318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9002" y="1548313"/>
            <a:ext cx="65527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dirty="0" smtClean="0"/>
              <a:t>	Учень 9 класу </a:t>
            </a:r>
            <a:r>
              <a:rPr lang="uk-UA" sz="1500" dirty="0" err="1" smtClean="0"/>
              <a:t>Жирко</a:t>
            </a:r>
            <a:r>
              <a:rPr lang="uk-UA" sz="1500" dirty="0" smtClean="0"/>
              <a:t> Данило  ще будучи учнем 6 класу, вивчаючи тему міфи,   дуже зацікавився  цими творами. Перечитав дуже багато літератури. І виникло бажання написати свій міф. І ось в 2016 році  світ побачила його перша книга , яка має 200 сторінок  і  називається  </a:t>
            </a:r>
            <a:r>
              <a:rPr lang="uk-UA" sz="1500" dirty="0" err="1" smtClean="0"/>
              <a:t>“Учень</a:t>
            </a:r>
            <a:r>
              <a:rPr lang="uk-UA" sz="1500" dirty="0" smtClean="0"/>
              <a:t> </a:t>
            </a:r>
            <a:r>
              <a:rPr lang="uk-UA" sz="1500" dirty="0" err="1" smtClean="0"/>
              <a:t>Білобога”</a:t>
            </a:r>
            <a:r>
              <a:rPr lang="uk-UA" sz="1500" dirty="0" smtClean="0"/>
              <a:t>. </a:t>
            </a:r>
            <a:r>
              <a:rPr lang="uk-UA" sz="1500" dirty="0"/>
              <a:t> </a:t>
            </a:r>
            <a:r>
              <a:rPr lang="uk-UA" sz="1500" dirty="0" smtClean="0"/>
              <a:t>В цьому навчальному році  Данило презентував свою книгу перед учнями та вчителями нашої школи. Презентація пройшла в святковій залі. Спочатку учні трішечки розповіли про міфи, оформили книжкову виставку                      “ Поринь у світ міфів ” , а потім Данило познайомив  з книгою  та розповів про історію її написання. Він повідомив ,що скоро світ побачить його другу книгу, продовження першої, бо має намір написати аж три книги.</a:t>
            </a:r>
            <a:endParaRPr lang="ru-RU" dirty="0"/>
          </a:p>
        </p:txBody>
      </p:sp>
      <p:pic>
        <p:nvPicPr>
          <p:cNvPr id="6" name="Рисунок 5" descr="C:\Documents and Settings\User\Рабочий стол\фото бібл\Фото Жирко Міфологія\P61012-1040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5386" y="7380957"/>
            <a:ext cx="3024336" cy="232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User\Рабочий стол\фото бібл\Фото Жирко Міфологія\P61012-1038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1450" y="4500637"/>
            <a:ext cx="1944216" cy="265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C:\Documents and Settings\User\Рабочий стол\фото бібл\Фото Жирко Міфологія\P61012-102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1836372" y="-6660603"/>
            <a:ext cx="5122431" cy="3798000"/>
          </a:xfrm>
          <a:prstGeom prst="rect">
            <a:avLst/>
          </a:prstGeom>
          <a:noFill/>
        </p:spPr>
      </p:pic>
      <p:pic>
        <p:nvPicPr>
          <p:cNvPr id="9" name="Рисунок 8" descr="C:\Documents and Settings\User\Рабочий стол\фото бібл\Фото Жирко Міфологія\P61012-10135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018" y="4860677"/>
            <a:ext cx="3024336" cy="2273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User\Рабочий стол\фото бібл\Фото Жирко Міфологія\P61012-10102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010" y="7452965"/>
            <a:ext cx="302433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datai/pedagogika/Posobija-po-patrioticheskomu-vospitaniju/0002-003-Nravstvenno-patrioticheskoe-vospitanie-detej-doshkolnogo-vozras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4"/>
            <a:ext cx="7578725" cy="7668989"/>
          </a:xfrm>
          <a:prstGeom prst="rect">
            <a:avLst/>
          </a:prstGeom>
          <a:noFill/>
        </p:spPr>
      </p:pic>
      <p:pic>
        <p:nvPicPr>
          <p:cNvPr id="3" name="Picture 2" descr="http://900igr.net/datai/pedagogika/Posobija-po-patrioticheskomu-vospitaniju/0002-003-Nravstvenno-patrioticheskoe-vospitanie-detej-doshkolnogo-vozrasta.jpg"/>
          <p:cNvPicPr>
            <a:picLocks noChangeAspect="1" noChangeArrowheads="1"/>
          </p:cNvPicPr>
          <p:nvPr/>
        </p:nvPicPr>
        <p:blipFill>
          <a:blip r:embed="rId2" cstate="print"/>
          <a:srcRect t="23599"/>
          <a:stretch>
            <a:fillRect/>
          </a:stretch>
        </p:blipFill>
        <p:spPr bwMode="auto">
          <a:xfrm>
            <a:off x="2" y="6272271"/>
            <a:ext cx="7578725" cy="431318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76994" y="1548309"/>
            <a:ext cx="6192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dirty="0" smtClean="0"/>
              <a:t>У літературній вітальні учні зустрілися з місцевою письменницею  Еліною Іванівною </a:t>
            </a:r>
            <a:r>
              <a:rPr lang="uk-UA" sz="1500" dirty="0" err="1" smtClean="0"/>
              <a:t>Заржицькою</a:t>
            </a:r>
            <a:r>
              <a:rPr lang="uk-UA" sz="1500" dirty="0" smtClean="0"/>
              <a:t>.</a:t>
            </a:r>
          </a:p>
          <a:p>
            <a:endParaRPr lang="uk-UA" sz="1500" dirty="0"/>
          </a:p>
          <a:p>
            <a:endParaRPr lang="ru-RU" sz="1500" dirty="0"/>
          </a:p>
        </p:txBody>
      </p:sp>
      <p:pic>
        <p:nvPicPr>
          <p:cNvPr id="5" name="Рисунок 4" descr="C:\Documents and Settings\User\Рабочий стол\фото бібл\Фото Письменниця з телефону\IMG_20161018_1015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026" y="2268389"/>
            <a:ext cx="2448272" cy="179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User\Рабочий стол\фото бібл\фото Письменниця\IMG_36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1370" y="2268389"/>
            <a:ext cx="2664296" cy="192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User\Рабочий стол\фото бібл\Фото Письменниця з телефону\IMG_20161018_1031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9363" y="4356621"/>
            <a:ext cx="2952328" cy="193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User\Рабочий стол\фото бібл\фото Письменниця\IMG_374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9042" y="6588873"/>
            <a:ext cx="5421764" cy="363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User\Рабочий стол\фото бібл\Фото Письменниця з телефону\IMG_20161018_10233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010" y="4428629"/>
            <a:ext cx="27716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datai/pedagogika/Posobija-po-patrioticheskomu-vospitaniju/0002-003-Nravstvenno-patrioticheskoe-vospitanie-detej-doshkolnogo-vozras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4"/>
            <a:ext cx="7578725" cy="7668989"/>
          </a:xfrm>
          <a:prstGeom prst="rect">
            <a:avLst/>
          </a:prstGeom>
          <a:noFill/>
        </p:spPr>
      </p:pic>
      <p:pic>
        <p:nvPicPr>
          <p:cNvPr id="3" name="Picture 2" descr="http://900igr.net/datai/pedagogika/Posobija-po-patrioticheskomu-vospitaniju/0002-003-Nravstvenno-patrioticheskoe-vospitanie-detej-doshkolnogo-vozrasta.jpg"/>
          <p:cNvPicPr>
            <a:picLocks noChangeAspect="1" noChangeArrowheads="1"/>
          </p:cNvPicPr>
          <p:nvPr/>
        </p:nvPicPr>
        <p:blipFill>
          <a:blip r:embed="rId2" cstate="print"/>
          <a:srcRect t="23599"/>
          <a:stretch>
            <a:fillRect/>
          </a:stretch>
        </p:blipFill>
        <p:spPr bwMode="auto">
          <a:xfrm>
            <a:off x="2" y="6272271"/>
            <a:ext cx="7578725" cy="431318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21010" y="1620317"/>
            <a:ext cx="6264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dirty="0" smtClean="0"/>
              <a:t>	З  захопленням  учні початкових класів  приймали участь у виготовлені </a:t>
            </a:r>
            <a:r>
              <a:rPr lang="uk-UA" sz="1500" dirty="0" err="1" smtClean="0"/>
              <a:t>поробок</a:t>
            </a:r>
            <a:r>
              <a:rPr lang="uk-UA" sz="1500" dirty="0" smtClean="0"/>
              <a:t>  “  Чарівний світ казок “</a:t>
            </a:r>
            <a:endParaRPr lang="ru-RU" sz="1500" dirty="0"/>
          </a:p>
        </p:txBody>
      </p:sp>
      <p:pic>
        <p:nvPicPr>
          <p:cNvPr id="5" name="Рисунок 4" descr="C:\Documents and Settings\User\Рабочий стол\IMG_38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9044" y="2628429"/>
            <a:ext cx="5400598" cy="3563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User\Рабочий стол\IMG_38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029" y="6588869"/>
            <a:ext cx="5544614" cy="3528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datai/pedagogika/Posobija-po-patrioticheskomu-vospitaniju/0002-003-Nravstvenno-patrioticheskoe-vospitanie-detej-doshkolnogo-vozras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4"/>
            <a:ext cx="7578725" cy="7668989"/>
          </a:xfrm>
          <a:prstGeom prst="rect">
            <a:avLst/>
          </a:prstGeom>
          <a:noFill/>
        </p:spPr>
      </p:pic>
      <p:pic>
        <p:nvPicPr>
          <p:cNvPr id="3" name="Picture 2" descr="http://900igr.net/datai/pedagogika/Posobija-po-patrioticheskomu-vospitaniju/0002-003-Nravstvenno-patrioticheskoe-vospitanie-detej-doshkolnogo-vozrasta.jpg"/>
          <p:cNvPicPr>
            <a:picLocks noChangeAspect="1" noChangeArrowheads="1"/>
          </p:cNvPicPr>
          <p:nvPr/>
        </p:nvPicPr>
        <p:blipFill>
          <a:blip r:embed="rId2" cstate="print"/>
          <a:srcRect t="23599"/>
          <a:stretch>
            <a:fillRect/>
          </a:stretch>
        </p:blipFill>
        <p:spPr bwMode="auto">
          <a:xfrm>
            <a:off x="2" y="6272271"/>
            <a:ext cx="7578725" cy="4313183"/>
          </a:xfrm>
          <a:prstGeom prst="rect">
            <a:avLst/>
          </a:prstGeom>
          <a:noFill/>
        </p:spPr>
      </p:pic>
      <p:pic>
        <p:nvPicPr>
          <p:cNvPr id="4" name="Рисунок 3" descr="C:\Documents and Settings\User\Рабочий стол\IMG_379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978" y="1260277"/>
            <a:ext cx="5544616" cy="399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User\Рабочий стол\IMG_38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3060" y="5508749"/>
            <a:ext cx="612068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datai/pedagogika/Posobija-po-patrioticheskomu-vospitaniju/0002-003-Nravstvenno-patrioticheskoe-vospitanie-detej-doshkolnogo-vozras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4"/>
            <a:ext cx="7578725" cy="7668989"/>
          </a:xfrm>
          <a:prstGeom prst="rect">
            <a:avLst/>
          </a:prstGeom>
          <a:noFill/>
        </p:spPr>
      </p:pic>
      <p:pic>
        <p:nvPicPr>
          <p:cNvPr id="3" name="Picture 2" descr="http://900igr.net/datai/pedagogika/Posobija-po-patrioticheskomu-vospitaniju/0002-003-Nravstvenno-patrioticheskoe-vospitanie-detej-doshkolnogo-vozrasta.jpg"/>
          <p:cNvPicPr>
            <a:picLocks noChangeAspect="1" noChangeArrowheads="1"/>
          </p:cNvPicPr>
          <p:nvPr/>
        </p:nvPicPr>
        <p:blipFill>
          <a:blip r:embed="rId2" cstate="print"/>
          <a:srcRect t="23599"/>
          <a:stretch>
            <a:fillRect/>
          </a:stretch>
        </p:blipFill>
        <p:spPr bwMode="auto">
          <a:xfrm>
            <a:off x="2" y="6272271"/>
            <a:ext cx="7578725" cy="431318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76994" y="1692325"/>
            <a:ext cx="66247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dirty="0" smtClean="0"/>
              <a:t>	 Вивчення  української літератури  є основою нашої загальної освіченості, естетико літературної підготовленості, формування суспільно-ціннісних орієнтирів .  Проводивши   засідання літературної кав’ярні                                             “ Сторінками творів  українських письменників - </a:t>
            </a:r>
            <a:r>
              <a:rPr lang="uk-UA" sz="1500" dirty="0" err="1" smtClean="0"/>
              <a:t>класиків”</a:t>
            </a:r>
            <a:r>
              <a:rPr lang="uk-UA" sz="1500" dirty="0" smtClean="0"/>
              <a:t> намагалися  щоб читач не просто знайшов і запам’ятав щось найважливіше, а й уважно придивлявся передовсім до того, що хвилює його особисті почуття і роздуми.</a:t>
            </a:r>
            <a:endParaRPr lang="ru-RU" sz="1500" dirty="0"/>
          </a:p>
        </p:txBody>
      </p:sp>
      <p:pic>
        <p:nvPicPr>
          <p:cNvPr id="5" name="Рисунок 4" descr="D:\ДЕНЬ ЦЗ ГУСЕВА ИЛОНА\IMG_23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9402" y="3852565"/>
            <a:ext cx="2339364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DCIM\101MSDCF\DSC012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986" y="4068589"/>
            <a:ext cx="324036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User\Рабочий стол\фото бібл\місячник\MtOxmrEP1Q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3098" y="7452965"/>
            <a:ext cx="4392488" cy="27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datai/pedagogika/Posobija-po-patrioticheskomu-vospitaniju/0002-003-Nravstvenno-patrioticheskoe-vospitanie-detej-doshkolnogo-vozras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4"/>
            <a:ext cx="7578725" cy="7668989"/>
          </a:xfrm>
          <a:prstGeom prst="rect">
            <a:avLst/>
          </a:prstGeom>
          <a:noFill/>
        </p:spPr>
      </p:pic>
      <p:pic>
        <p:nvPicPr>
          <p:cNvPr id="3" name="Picture 2" descr="http://900igr.net/datai/pedagogika/Posobija-po-patrioticheskomu-vospitaniju/0002-003-Nravstvenno-patrioticheskoe-vospitanie-detej-doshkolnogo-vozrasta.jpg"/>
          <p:cNvPicPr>
            <a:picLocks noChangeAspect="1" noChangeArrowheads="1"/>
          </p:cNvPicPr>
          <p:nvPr/>
        </p:nvPicPr>
        <p:blipFill>
          <a:blip r:embed="rId2" cstate="print"/>
          <a:srcRect t="23599"/>
          <a:stretch>
            <a:fillRect/>
          </a:stretch>
        </p:blipFill>
        <p:spPr bwMode="auto">
          <a:xfrm>
            <a:off x="2" y="6272271"/>
            <a:ext cx="7578725" cy="431318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76994" y="1692325"/>
            <a:ext cx="64087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dirty="0" smtClean="0"/>
              <a:t> </a:t>
            </a:r>
            <a:endParaRPr lang="ru-RU" sz="1500" dirty="0"/>
          </a:p>
        </p:txBody>
      </p:sp>
      <p:pic>
        <p:nvPicPr>
          <p:cNvPr id="5" name="Рисунок 4" descr="C:\Documents and Settings\User\Рабочий стол\IMG_20160322_1207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018" y="2340397"/>
            <a:ext cx="619268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76996" y="1332285"/>
            <a:ext cx="56166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dirty="0" smtClean="0"/>
              <a:t> 	 З учнями  третіх  класів проведено гру-конкурс  “ Ми живемо в Україні ”, де учні мали можливість продемонструвати свої знання , розповісти все що вони знають про Україну.</a:t>
            </a:r>
            <a:endParaRPr lang="ru-RU" sz="1500" dirty="0"/>
          </a:p>
        </p:txBody>
      </p:sp>
      <p:sp>
        <p:nvSpPr>
          <p:cNvPr id="7" name="TextBox 6"/>
          <p:cNvSpPr txBox="1"/>
          <p:nvPr/>
        </p:nvSpPr>
        <p:spPr>
          <a:xfrm>
            <a:off x="765028" y="6876901"/>
            <a:ext cx="612068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dirty="0" smtClean="0"/>
              <a:t>Також з учнями молодших класів проведено бібліотечні заняття, де читачі мали змогу переглянути відеофільми, дізналися звідки бере свій початок книга, а також, який нелегкий шлях вона проходить поки потрапить до книгарень, а потім уже до нас.</a:t>
            </a:r>
          </a:p>
          <a:p>
            <a:endParaRPr lang="uk-UA" sz="1500" dirty="0"/>
          </a:p>
          <a:p>
            <a:r>
              <a:rPr lang="uk-UA" sz="1500" dirty="0" smtClean="0"/>
              <a:t>14 жовтня вся країна відмічала День захисника Вітчизни.  Це також свято козаків.  В школі проведені   </a:t>
            </a:r>
            <a:r>
              <a:rPr lang="uk-UA" sz="1500" dirty="0" err="1" smtClean="0"/>
              <a:t>“Козацькі</a:t>
            </a:r>
            <a:r>
              <a:rPr lang="uk-UA" sz="1500" dirty="0" smtClean="0"/>
              <a:t> </a:t>
            </a:r>
            <a:r>
              <a:rPr lang="uk-UA" sz="1500" dirty="0" err="1" smtClean="0"/>
              <a:t>розваги”</a:t>
            </a:r>
            <a:r>
              <a:rPr lang="uk-UA" sz="1500" dirty="0"/>
              <a:t> </a:t>
            </a:r>
            <a:r>
              <a:rPr lang="uk-UA" sz="1500" dirty="0" smtClean="0"/>
              <a:t>та  </a:t>
            </a:r>
            <a:r>
              <a:rPr lang="uk-UA" sz="1500" dirty="0" err="1" smtClean="0"/>
              <a:t>літературно-</a:t>
            </a:r>
            <a:r>
              <a:rPr lang="uk-UA" sz="1500" dirty="0" smtClean="0"/>
              <a:t> музична композиція “ Козацька </a:t>
            </a:r>
            <a:r>
              <a:rPr lang="uk-UA" sz="1500" dirty="0" err="1" smtClean="0"/>
              <a:t>берегиня”</a:t>
            </a:r>
            <a:r>
              <a:rPr lang="uk-UA" sz="1500" dirty="0" smtClean="0"/>
              <a:t> . Мета цього заходу : розширити знання учнів з історії козаччини, народознавства, виховувати любов до рідної землі, Батьківщини, повагу до жінки.</a:t>
            </a:r>
          </a:p>
          <a:p>
            <a:r>
              <a:rPr lang="uk-UA" sz="1500" dirty="0"/>
              <a:t> </a:t>
            </a:r>
            <a:r>
              <a:rPr lang="uk-UA" sz="1500" dirty="0" smtClean="0"/>
              <a:t>    </a:t>
            </a:r>
          </a:p>
          <a:p>
            <a:endParaRPr lang="uk-UA" sz="1500" dirty="0" smtClean="0"/>
          </a:p>
          <a:p>
            <a:r>
              <a:rPr lang="uk-UA" sz="1500" dirty="0"/>
              <a:t> </a:t>
            </a:r>
            <a:r>
              <a:rPr lang="uk-UA" sz="1500" dirty="0" smtClean="0"/>
              <a:t> </a:t>
            </a:r>
            <a:endParaRPr lang="ru-RU" sz="15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datai/pedagogika/Posobija-po-patrioticheskomu-vospitaniju/0002-003-Nravstvenno-patrioticheskoe-vospitanie-detej-doshkolnogo-vozras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4"/>
            <a:ext cx="7578725" cy="7668989"/>
          </a:xfrm>
          <a:prstGeom prst="rect">
            <a:avLst/>
          </a:prstGeom>
          <a:noFill/>
        </p:spPr>
      </p:pic>
      <p:pic>
        <p:nvPicPr>
          <p:cNvPr id="3" name="Picture 2" descr="http://900igr.net/datai/pedagogika/Posobija-po-patrioticheskomu-vospitaniju/0002-003-Nravstvenno-patrioticheskoe-vospitanie-detej-doshkolnogo-vozrasta.jpg"/>
          <p:cNvPicPr>
            <a:picLocks noChangeAspect="1" noChangeArrowheads="1"/>
          </p:cNvPicPr>
          <p:nvPr/>
        </p:nvPicPr>
        <p:blipFill>
          <a:blip r:embed="rId2" cstate="print"/>
          <a:srcRect t="23599"/>
          <a:stretch>
            <a:fillRect/>
          </a:stretch>
        </p:blipFill>
        <p:spPr bwMode="auto">
          <a:xfrm>
            <a:off x="2" y="6272271"/>
            <a:ext cx="7578725" cy="4313183"/>
          </a:xfrm>
          <a:prstGeom prst="rect">
            <a:avLst/>
          </a:prstGeom>
          <a:noFill/>
        </p:spPr>
      </p:pic>
      <p:pic>
        <p:nvPicPr>
          <p:cNvPr id="5" name="Рисунок 4" descr="C:\Documents and Settings\User\Мои документы\инфо\Мои документы\Семінар бібліотекарів 11.04.08\P4100104.JPG"/>
          <p:cNvPicPr/>
          <p:nvPr/>
        </p:nvPicPr>
        <p:blipFill>
          <a:blip r:embed="rId3" cstate="print"/>
          <a:srcRect t="4847" r="7875"/>
          <a:stretch>
            <a:fillRect/>
          </a:stretch>
        </p:blipFill>
        <p:spPr bwMode="auto">
          <a:xfrm>
            <a:off x="260970" y="756225"/>
            <a:ext cx="5040560" cy="324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User\Мои документы\инфо\Мои документы\Семінар бібліотекарів 11.04.08\P41001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7116" y="4212609"/>
            <a:ext cx="5364361" cy="3809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9002" y="8461077"/>
            <a:ext cx="6480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dirty="0" smtClean="0"/>
              <a:t>	Закінчився місячник  таким висловом :“ Якщо читає дитина, Україна буде вільна і єдина!”</a:t>
            </a:r>
            <a:endParaRPr lang="ru-RU" sz="15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7034" y="2340397"/>
            <a:ext cx="5832648" cy="3059463"/>
          </a:xfrm>
          <a:prstGeom prst="rect">
            <a:avLst/>
          </a:prstGeom>
          <a:noFill/>
        </p:spPr>
        <p:txBody>
          <a:bodyPr wrap="square" lIns="103794" tIns="51897" rIns="103794" bIns="51897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Літературно – музична композиція</a:t>
            </a:r>
          </a:p>
          <a:p>
            <a:endParaRPr lang="uk-UA" dirty="0"/>
          </a:p>
          <a:p>
            <a:pPr algn="ctr"/>
            <a:r>
              <a:rPr lang="uk-UA" sz="5000" b="1" dirty="0">
                <a:solidFill>
                  <a:srgbClr val="C00000"/>
                </a:solidFill>
                <a:latin typeface="Bookman Old Style" pitchFamily="18" charset="0"/>
              </a:rPr>
              <a:t>“ Козацька </a:t>
            </a:r>
            <a:r>
              <a:rPr lang="uk-UA" sz="5000" b="1" dirty="0" err="1">
                <a:solidFill>
                  <a:srgbClr val="C00000"/>
                </a:solidFill>
                <a:latin typeface="Bookman Old Style" pitchFamily="18" charset="0"/>
              </a:rPr>
              <a:t>берегиня”</a:t>
            </a:r>
            <a:endParaRPr lang="ru-RU" sz="50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30722" name="Picture 2" descr="http://lib.ukrsd.com.ua/images/bereginia_na/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7234" y="6228829"/>
            <a:ext cx="2407543" cy="3367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http://img0.liveinternet.ru/images/attach/c/8/125/580/125580704_3943621_0ak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57601">
            <a:off x="692285" y="6142111"/>
            <a:ext cx="1804008" cy="2197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6" descr="http://www.playcast.ru/uploads/2016/10/13/2018755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59337">
            <a:off x="5306365" y="6144749"/>
            <a:ext cx="1669860" cy="21021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47191" y="1054351"/>
            <a:ext cx="6733656" cy="8383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794" tIns="51897" rIns="103794" bIns="51897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Мета: </a:t>
            </a:r>
            <a:endParaRPr lang="ru-RU" sz="1400" b="1" i="1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r>
              <a:rPr lang="ru-RU" sz="14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розширити</a:t>
            </a:r>
            <a:r>
              <a:rPr lang="ru-RU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4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знання</a:t>
            </a:r>
            <a:r>
              <a:rPr lang="ru-RU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4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учнів</a:t>
            </a:r>
            <a:r>
              <a:rPr lang="ru-RU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4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з</a:t>
            </a:r>
            <a:r>
              <a:rPr lang="ru-RU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4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історії</a:t>
            </a:r>
            <a:r>
              <a:rPr lang="ru-RU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4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козаччини</a:t>
            </a:r>
            <a:r>
              <a:rPr lang="ru-RU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народознавства</a:t>
            </a:r>
            <a:r>
              <a:rPr lang="ru-RU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виховувати</a:t>
            </a:r>
            <a:r>
              <a:rPr lang="ru-RU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4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любов</a:t>
            </a:r>
            <a:r>
              <a:rPr lang="ru-RU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до  </a:t>
            </a:r>
            <a:r>
              <a:rPr lang="ru-RU" sz="14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рідної</a:t>
            </a:r>
            <a:r>
              <a:rPr lang="ru-RU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4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землі</a:t>
            </a:r>
            <a:r>
              <a:rPr lang="ru-RU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Батьківщини</a:t>
            </a:r>
            <a:r>
              <a:rPr lang="ru-RU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повагу</a:t>
            </a:r>
            <a:r>
              <a:rPr lang="ru-RU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до</a:t>
            </a:r>
            <a:r>
              <a:rPr lang="ru-RU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4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жінки</a:t>
            </a:r>
            <a:r>
              <a:rPr lang="ru-RU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b="1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БІБЛІОТЕКАР : </a:t>
            </a:r>
            <a:endParaRPr lang="ru-RU" sz="700" b="1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З давніх-давен людям відомо:” дерево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життя”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– це гілочка, на якій ростуть три листочки.                                       (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Показує “ дерево </a:t>
            </a:r>
            <a:r>
              <a:rPr lang="uk-UA" sz="1400" i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життя”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). 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Перший листочок – символ минулого часу, другий – сучасного, а третій – майбутнього. Зображення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“дерева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життя “ зустрічається на каменях далеких часів і свідчить, що люди ще в сиву давнину знали про нерозривний взаємозв’язок минулого, сучасного і майбутнього. Як це розуміти? А так, що все навколишнє – це наслідки минулих подій. А в тому, що відбувається зараз, народжується майбутнє.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ВЕДУЧИЙ 1. </a:t>
            </a:r>
            <a:endParaRPr lang="ru-RU" sz="700" b="1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Історія народу, як і життя людини, має героїчні, трагічні, щасливі і нещасливі сторінки. Оскільки в героїчному найбільше виявляється національний характер народу, його душевна краса, його талант, то ці сторінки особливо хвилюють і виховують  національну гордість . В історичному минулому українського народу було таке неповторне і легендарне явище, як Запорізька Січ. Це про неї М.В.Гоголь у своєму творі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“Тарас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Бульба”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писав:” Так ось вона, Січ! Ось те гніздо, звідки вилітають усі ті орді й дужі леви ! Ось звідки розливається воля й козацтво на всю Україну!”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ВЕДУЧИЙ 2:</a:t>
            </a:r>
            <a:endParaRPr lang="ru-RU" sz="700" b="1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Запорізька Січ… Козаччина…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Найлегендарніше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минуле українського  народу, його святиня… Синонім свободи, людської й національної гідності, талановитості…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ЧИТЕЦЬ: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Було колись в Україні 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Ревіли гармати;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Були колись запорожці –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Вміли панувати.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Панували, добували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І славу, і волю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БІБЛІОТЕКАР:</a:t>
            </a:r>
            <a:endParaRPr lang="ru-RU" sz="700" b="1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Та хто ж вони – козаки ? Давайте спробуємо  на хвилинку замислитися над змістом слів “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козак”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 “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козаки”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 Що вони будять в душі ?.. Мабуть, у нашій уяві спалахнув образ сильних, мужніх і відданих рідній землі людей. Мабуть, через віки до нас дійшов шелест козацьких знамен, брязкіт козацької зброї, стогін української землі від копит навальних ординців, бій, як блискавка, як межа між життям і смертю, між минулим і майбутнім нашого народу.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25066" y="2700437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04986" y="2268389"/>
            <a:ext cx="6912768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33CC"/>
                </a:solidFill>
              </a:rPr>
              <a:t>Всім !  Всім !  Всім!</a:t>
            </a:r>
          </a:p>
          <a:p>
            <a:pPr algn="ctr"/>
            <a:r>
              <a:rPr lang="uk-UA" sz="2400" b="1" dirty="0" smtClean="0"/>
              <a:t>З </a:t>
            </a:r>
            <a:r>
              <a:rPr lang="uk-UA" sz="2400" b="1" dirty="0" smtClean="0">
                <a:solidFill>
                  <a:srgbClr val="C00000"/>
                </a:solidFill>
              </a:rPr>
              <a:t>01 по 31 жовтня </a:t>
            </a:r>
          </a:p>
          <a:p>
            <a:pPr algn="ctr"/>
            <a:r>
              <a:rPr lang="uk-UA" b="1" dirty="0"/>
              <a:t>в</a:t>
            </a:r>
            <a:r>
              <a:rPr lang="uk-UA" b="1" dirty="0" smtClean="0"/>
              <a:t> школі проходить</a:t>
            </a:r>
          </a:p>
          <a:p>
            <a:pPr algn="ctr"/>
            <a:r>
              <a:rPr lang="uk-UA" b="1" dirty="0" smtClean="0"/>
              <a:t>Всеукраїнський місячник                              шкільних бібліотек</a:t>
            </a:r>
          </a:p>
          <a:p>
            <a:pPr algn="ctr"/>
            <a:r>
              <a:rPr lang="uk-UA" b="1" dirty="0"/>
              <a:t>п</a:t>
            </a:r>
            <a:r>
              <a:rPr lang="uk-UA" b="1" dirty="0" smtClean="0"/>
              <a:t>ід гаслом</a:t>
            </a:r>
          </a:p>
          <a:p>
            <a:pPr algn="ctr"/>
            <a:endParaRPr lang="uk-UA" sz="800" b="1" dirty="0"/>
          </a:p>
          <a:p>
            <a:pPr algn="ctr"/>
            <a:r>
              <a:rPr lang="uk-UA" sz="1800" b="1" i="1" dirty="0" smtClean="0">
                <a:solidFill>
                  <a:srgbClr val="C00000"/>
                </a:solidFill>
              </a:rPr>
              <a:t>“ КНИГА І ЧИТАННЯ – </a:t>
            </a:r>
          </a:p>
          <a:p>
            <a:pPr algn="ctr"/>
            <a:r>
              <a:rPr lang="uk-UA" sz="1800" b="1" i="1" dirty="0" smtClean="0">
                <a:solidFill>
                  <a:srgbClr val="C00000"/>
                </a:solidFill>
              </a:rPr>
              <a:t>ВАЖЛИВИЙ  ЧИННИК У ВИХОВАННІ </a:t>
            </a:r>
          </a:p>
          <a:p>
            <a:pPr algn="ctr"/>
            <a:r>
              <a:rPr lang="uk-UA" sz="1800" b="1" i="1" dirty="0" smtClean="0">
                <a:solidFill>
                  <a:srgbClr val="C00000"/>
                </a:solidFill>
              </a:rPr>
              <a:t>ДУХОВНИХ ЦІННОСТЕЙ УЧНІВ”</a:t>
            </a:r>
          </a:p>
          <a:p>
            <a:pPr algn="ctr"/>
            <a:endParaRPr lang="uk-UA" sz="1800" b="1" i="1" dirty="0" smtClean="0">
              <a:solidFill>
                <a:srgbClr val="C00000"/>
              </a:solidFill>
            </a:endParaRPr>
          </a:p>
          <a:p>
            <a:pPr algn="ctr"/>
            <a:r>
              <a:rPr lang="uk-UA" sz="2400" b="1" i="1" dirty="0" smtClean="0">
                <a:solidFill>
                  <a:srgbClr val="0033CC"/>
                </a:solidFill>
              </a:rPr>
              <a:t>            </a:t>
            </a:r>
            <a:r>
              <a:rPr lang="uk-UA" b="1" i="1" dirty="0" smtClean="0">
                <a:solidFill>
                  <a:srgbClr val="0033CC"/>
                </a:solidFill>
              </a:rPr>
              <a:t>УСІХ  хто любить читати, і не дуже,</a:t>
            </a:r>
          </a:p>
          <a:p>
            <a:pPr algn="ctr"/>
            <a:r>
              <a:rPr lang="uk-UA" b="1" i="1" dirty="0" smtClean="0">
                <a:solidFill>
                  <a:srgbClr val="0033CC"/>
                </a:solidFill>
              </a:rPr>
              <a:t>         хто  регулярно відвідує бібліотеку,                                  і не дуже,</a:t>
            </a:r>
          </a:p>
          <a:p>
            <a:pPr algn="ctr"/>
            <a:r>
              <a:rPr lang="uk-UA" b="1" i="1" dirty="0" smtClean="0">
                <a:solidFill>
                  <a:srgbClr val="0033CC"/>
                </a:solidFill>
              </a:rPr>
              <a:t>            запрошуємо взяти участь у заходах, які ми для вас підготували.</a:t>
            </a:r>
          </a:p>
          <a:p>
            <a:pPr algn="ctr"/>
            <a:endParaRPr lang="uk-UA" b="1" i="1" dirty="0">
              <a:solidFill>
                <a:srgbClr val="0033CC"/>
              </a:solidFill>
            </a:endParaRPr>
          </a:p>
          <a:p>
            <a:pPr algn="ctr"/>
            <a:r>
              <a:rPr lang="uk-UA" b="1" i="1" dirty="0" smtClean="0">
                <a:solidFill>
                  <a:srgbClr val="0033CC"/>
                </a:solidFill>
              </a:rPr>
              <a:t>Чекаємо Вас у шкільній бібліотеці!</a:t>
            </a:r>
          </a:p>
          <a:p>
            <a:pPr algn="ctr"/>
            <a:endParaRPr lang="uk-UA" sz="2400" b="1" i="1" dirty="0">
              <a:solidFill>
                <a:srgbClr val="C00000"/>
              </a:solidFill>
            </a:endParaRPr>
          </a:p>
          <a:p>
            <a:pPr algn="ctr"/>
            <a:endParaRPr lang="uk-UA" sz="2400" b="1" i="1" dirty="0" smtClean="0">
              <a:solidFill>
                <a:srgbClr val="C00000"/>
              </a:solidFill>
            </a:endParaRPr>
          </a:p>
          <a:p>
            <a:pPr algn="ctr"/>
            <a:endParaRPr lang="uk-UA" b="1" dirty="0"/>
          </a:p>
          <a:p>
            <a:pPr algn="ctr"/>
            <a:endParaRPr lang="uk-UA" b="1" dirty="0" smtClean="0"/>
          </a:p>
          <a:p>
            <a:pPr algn="ctr"/>
            <a:r>
              <a:rPr lang="uk-UA" b="1" dirty="0" smtClean="0"/>
              <a:t> </a:t>
            </a:r>
          </a:p>
          <a:p>
            <a:pPr algn="ctr"/>
            <a:endParaRPr lang="ru-RU" b="1" dirty="0"/>
          </a:p>
        </p:txBody>
      </p:sp>
      <p:pic>
        <p:nvPicPr>
          <p:cNvPr id="14346" name="Picture 10" descr="Картинки по запросу герої сказок на прозрачном фон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978" y="8317062"/>
            <a:ext cx="1813251" cy="1584176"/>
          </a:xfrm>
          <a:prstGeom prst="rect">
            <a:avLst/>
          </a:prstGeom>
          <a:noFill/>
        </p:spPr>
      </p:pic>
      <p:pic>
        <p:nvPicPr>
          <p:cNvPr id="14348" name="Picture 12" descr="Картинки по запросу герої сказок на прозрачном фон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7554" y="8029032"/>
            <a:ext cx="1636988" cy="2088570"/>
          </a:xfrm>
          <a:prstGeom prst="rect">
            <a:avLst/>
          </a:prstGeom>
          <a:noFill/>
        </p:spPr>
      </p:pic>
      <p:pic>
        <p:nvPicPr>
          <p:cNvPr id="14350" name="Picture 14" descr="https://4.bp.blogspot.com/-YqoxkfQ4GcM/Vz3nufi50RI/AAAAAAAAFxg/2XoHv-0bJKQ9SuLc7fkHe66CClQc1Jo-ACLcB/s200/%25D0%25A0%25D0%25B8%25D1%2581%25D1%2583%25D0%25BD%25D0%25BE%25D0%25BA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5266" y="252166"/>
            <a:ext cx="1648056" cy="1773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56" name="Picture 20" descr="http://www.playcast.ru/uploads/2014/10/27/103785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9162" y="7740999"/>
            <a:ext cx="3805632" cy="2520280"/>
          </a:xfrm>
          <a:prstGeom prst="rect">
            <a:avLst/>
          </a:prstGeom>
          <a:noFill/>
        </p:spPr>
      </p:pic>
      <p:pic>
        <p:nvPicPr>
          <p:cNvPr id="14358" name="Picture 22" descr="http://www.knuba.edu.ua/ukr/wp-content/uploads/2014/03/im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50918" y="4212607"/>
            <a:ext cx="1987173" cy="2233880"/>
          </a:xfrm>
          <a:prstGeom prst="rect">
            <a:avLst/>
          </a:prstGeom>
          <a:noFill/>
        </p:spPr>
      </p:pic>
      <p:pic>
        <p:nvPicPr>
          <p:cNvPr id="14362" name="Picture 26" descr="http://2.bp.blogspot.com/-qePFb2nkJrM/T0vdYy3tGGI/AAAAAAAAA1Y/GveIfrs-2l8/s1600/2410de7bc98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8962" y="324177"/>
            <a:ext cx="2787466" cy="2106207"/>
          </a:xfrm>
          <a:prstGeom prst="rect">
            <a:avLst/>
          </a:prstGeom>
          <a:noFill/>
        </p:spPr>
      </p:pic>
      <p:pic>
        <p:nvPicPr>
          <p:cNvPr id="14364" name="Picture 28" descr="https://d3pl14o4ufnhvd.cloudfront.net/v2/uploads/31214824-fecd-49a2-9642-ab86a97a1395/6d54b713f6036f980f33173fc2b89a9dab18bc03_origina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01532" y="2"/>
            <a:ext cx="2044387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47191" y="873133"/>
            <a:ext cx="6733656" cy="850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794" tIns="51897" rIns="103794" bIns="51897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ВЕДУЧИЙ 3.</a:t>
            </a:r>
            <a:endParaRPr lang="ru-RU" sz="700" b="1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Живучи у дикому степу чи на дніпровських островах, козаки байдужіли до звичних  мирних радостей. Нехтували і добробутом, глузували з багатства. Здавалося, навіть жіночі чари не мали над ними влади. Відданий жінці душею і тілом, козак уже не зміг би беззастережно виконувати свій обов’язок. Для забезпечення високої боєздатності війську потрібні були, насамперед, молоді, неодружені чоловіки. За свідченням Даніеля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Кермана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 який 1709 року із шведською армією побував на Україні, запорожці свідомо цуралися жінок, аби бути хоробрішими, повсякчас готовими до війни. Звідси – сувора етика неписаних законів Великого Лугу, звідси й усі історії, пов’язані з цією темою – серйозні, смішні, скандальні.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ВЕДУЧИЙ 4:</a:t>
            </a:r>
            <a:endParaRPr lang="ru-RU" sz="700" b="1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До фортеці Запорозької Січі під страхом смерті заборонялося приводити жінок. Крім того, запорожці вважали не бажаним козаку женитися з молодих років. В основі цих звичаїв було, по – перше, бажання мати регулярне військо з високою бойовою готовністю. Це досягалося за рахунок відречення запорожців від сімей, жіноцтва взагалі, і концентрації всіх своїх розумових і фізичних сил на військовій справі. Вони  перебували фактично на казарменому становищі. По-друге, у козака було дуже небезпечне життя, над ним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повсячкасно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кружляла смерть, тож мати дружину та дітей за таких обставин означало  свідомо прирікати їх на сирітство. Це свідчить про турботу за своїх ближніх, любов до них.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1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ЧИТЕЦЬ : </a:t>
            </a:r>
            <a:endParaRPr lang="ru-RU" sz="700" b="1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Ой три шляхи   </a:t>
            </a:r>
            <a:r>
              <a:rPr lang="uk-UA" sz="1400" i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широкії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До  купи  зійшлися, 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На чужину з України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Брати  розійшлися.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Покинули  стару  матір.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Той жінку  покинув,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А той сестру. А найменший –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Молоду дівчину.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ru-RU" sz="700" dirty="0">
                <a:latin typeface="Arial" pitchFamily="34" charset="0"/>
              </a:rPr>
              <a:t>          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( Т.Г.Шевченко “ В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казематі”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ВЕДУЧИЙ 1 :</a:t>
            </a:r>
            <a:endParaRPr lang="uk-UA" sz="1400" b="1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     Дніпропетровщина… Золота чарівна сторона. Земля рясно уквітчана, зеленню закосичена. Твої степи – це  історія народу, який віками боровся за свою волю, щастя. Дніпропетровщина – батьківщина  і центр відомого всім в Україні і за її межами козацького руху. Низький уклін Дмитру Івановичу Яворницькому, який зібрав близько 2000 одиниць бойової зброї та предметів побуту тих часів та описав їх в своїх творах</a:t>
            </a:r>
            <a:r>
              <a:rPr lang="ru-RU" sz="700" dirty="0">
                <a:latin typeface="Arial" pitchFamily="34" charset="0"/>
              </a:rPr>
              <a:t> </a:t>
            </a:r>
            <a:endParaRPr lang="ru-RU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685918" y="845273"/>
            <a:ext cx="6494930" cy="781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794" tIns="51897" rIns="103794" bIns="51897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ВЕДУЧИЙ 2:</a:t>
            </a:r>
            <a:endParaRPr lang="ru-RU" sz="700" b="1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Як повідомляє Д.І. Яворницький, на одному з запорізьких прапорів був зображений козак на коні, а під ним – напис: “ Козак куди хоче, туди й скаче, ніхто за ним не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плаче”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. Але, на жаль, помилялися козаки, бо у кожного була мати, були й сестри, кохані, наречені, були й дружини з дітьми. Вони й плакали, виряджаючи козаків на січ, у похід, чекали роками їх повернення, а не дочекавшись, знову чекали… Вели без чоловіків домашнє господарство, ростили  й виховували синів і знову їх проводжали услід за батьками…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ЧИТЕЦЬ 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: І десь там юрми, натовпи, там люди !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Там зорі в чистім небі, як ромен.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Ще жінка мужу падає на груди,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І діти тягнуть руки до стремен.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Жінки дороги слізьми перемили.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(Л.Костенко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“Маруся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Чурай”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БІБЛІОТЕКАР: 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Проводам козаків, розлученню сина з матір’ю, хлопця з дівчиною, чоловіка з дружиною присвячено багато народних пісень та літературних творів. Серед найпопулярніших пісень –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“Гомін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  гомін  по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діброві”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“Йшли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корови із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діброви”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 “ Їхав козак за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Дунай”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 “ 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Засвіт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встали  козаченьки…”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ЧИТЕЦЬ: </a:t>
            </a:r>
            <a:r>
              <a:rPr lang="uk-UA" sz="1400" b="1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Ой на горі жито – тоненькі покоси,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а хто буде розплітати дівчиноньці коси ?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Козак буде розплітати, козак буде  плести,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Козак буде дівчиноньку до </a:t>
            </a:r>
            <a:r>
              <a:rPr lang="uk-UA" sz="1400" i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шлюбоньку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вести…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(  звучить пісня </a:t>
            </a:r>
            <a:r>
              <a:rPr lang="uk-UA" sz="1400" i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“Їхав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козак за Дунай  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БІБЛІОТЕКАР: 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Мабуть неможливо знайти людину, яка б не чула пісні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“Реве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та стогне Дніпр широкий…” ( 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тихо звучить  пісня </a:t>
            </a:r>
            <a:r>
              <a:rPr lang="uk-UA" sz="1400" i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“Реве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та  стогне  Дніпр широкий…”) 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але не всі знають, що це тільки початок балади Т.Г.Шевченка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“Причинна”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 де на фоні бентежної природи відчувається страшна трагедія. Втративши надію дочекатися повернення козака, дівчина гине, а козак, повернувшись , від горя кінчає життя самогубством. Ми  захоплюємось  коханням Ромео і  Джульєтти і не знаємо, що маємо про кохання козака і дівчини неперевершені шедеври вияву цього почуття  в українському фольклорі, творах письменників, зокрема Т.Г.Шевченка. 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685918" y="1185381"/>
            <a:ext cx="5858326" cy="60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794" tIns="51897" rIns="103794" bIns="51897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Вірш </a:t>
            </a:r>
            <a:r>
              <a:rPr lang="uk-UA" sz="14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“Тополя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. В образі дівчини , яка перетворилася від марного чекання свого коханого в тополю, доля української жінки.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Полюбила чорнобрива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Козака дівчина,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Полюбила – не спинила: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Пішов та й загинув…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Якби знала що покине, -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Була б не любила: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Якби знала що загине, -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Була б не пустила…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Таку пісню чорнобрива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В степу заспівала.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Зілля дива наробило –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Тополею стала.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Не вернулася додому,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Не діждала пари;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Тонка -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тонка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та висока –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До самої хмари.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( Т.Г.Шевченко “ </a:t>
            </a:r>
            <a:r>
              <a:rPr lang="uk-UA" sz="1400" i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Тополя”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ВЕДУЧИЙ 3.  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Звичай заборони появи жінки на Січі та пропагування безшлюбності серед запорожців був викликаний не зневагою до жінки, а навпаки, - високою пошаною до неї та відповідальністю козака за свої чоловічі обов’язки перед дівчиною, дружиною, матір’ю.  Та це й закономірно – сильні духом люди, маємо на увазі перш за все чоловіків, ніколи не образять жінку, не виявлять до неї зневаги. Там де лицарство, - мам мужність і ніжність ідуть поряд.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</a:t>
            </a:r>
            <a:endParaRPr lang="uk-UA" dirty="0">
              <a:latin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636604" y="7116835"/>
            <a:ext cx="6942121" cy="290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794" tIns="51897" rIns="103794" bIns="51897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ЧИТЕЦЬ :</a:t>
            </a:r>
            <a:endParaRPr lang="ru-RU" sz="700" b="1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Вранці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Ярему вінчали;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А ввечері мій Ярема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( От хлопець звичайний !),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Щоб не сердить отамана,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Покинув Оксану;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Ляхів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кінча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; з Залізняком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Весілля справляє 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В Уманщині, на пожарах.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Вона виглядає, -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Виглядає, чи не їде…</a:t>
            </a:r>
            <a:b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( Т.Г.Шевченко </a:t>
            </a:r>
            <a:r>
              <a:rPr lang="uk-UA" sz="1400" i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“Лебедин”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lang="uk-UA" dirty="0"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9975" y="6876551"/>
            <a:ext cx="2491971" cy="412584"/>
          </a:xfrm>
          <a:prstGeom prst="rect">
            <a:avLst/>
          </a:prstGeom>
        </p:spPr>
        <p:txBody>
          <a:bodyPr wrap="none" lIns="103794" tIns="51897" rIns="103794" bIns="51897">
            <a:spAutoFit/>
          </a:bodyPr>
          <a:lstStyle/>
          <a:p>
            <a:r>
              <a:rPr kumimoji="0" lang="uk-UA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( </a:t>
            </a:r>
            <a:r>
              <a:rPr lang="uk-UA" sz="1400" i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Звучить  Кодекс  честі ) </a:t>
            </a:r>
            <a:endParaRPr lang="ru-RU" sz="1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47191" y="489586"/>
            <a:ext cx="6574505" cy="764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794" tIns="51897" rIns="103794" bIns="51897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ВЕДУЧИЙ 4: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Особливо ганебним злочином вважалася зрада коханій, зрада дружині чи чоловікові або другові. Народний суд цього явища був викликаний тим, що людина, непорядна в особистому житті, не може прислужити своїй землі, вітчизні. Якщо хтось здатний зрадити близьку людину, то він зрадить і батьківщину. На цьому тлі і сформувався неповторний за своєю жіночою красою образ Марусі Чурай, в якому з особливою силою проявилися вже згадані прекрасні риси характеру української жінки.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ЧИТЕЦЬ:</a:t>
            </a:r>
            <a:endParaRPr lang="ru-RU" sz="700" b="1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ru-RU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Ця</a:t>
            </a:r>
            <a:r>
              <a:rPr lang="ru-RU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дівчина</a:t>
            </a:r>
            <a:r>
              <a:rPr lang="ru-RU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не просто так, Маруся,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Це  - голос наш. Це – пісня. Це – душа.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Коли в похід виходила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батава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 -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Її піснями плакала Полтава.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Що нам було потрібно   на війні ?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Щаблі, знамена і її пісня.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( 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Л. Костенко “ Маруся </a:t>
            </a:r>
            <a:r>
              <a:rPr lang="uk-UA" sz="1400" i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Чурай”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ВЕДУЧИЙ : 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Пошана до матері, до бабусі, до сестри, що мала місце і пропагувалася  в сімейному вихованні, у хлопця  - майбутнього козака – поступово переростала в пошану до дівчини, до майбутньої дружини. Це лицарство коханого юнака з великою силою передано в українських ліричних піснях, в яких юнак, поряд із звертанням до коханої з найніжнішими і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найпестливішими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словами, заявляє про свою готовність завжди піклуватись про неї, бути захисником і опорою.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(звучить пісня “ Ніч яка </a:t>
            </a:r>
            <a:r>
              <a:rPr lang="uk-UA" sz="1400" i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місячна...”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(у виконанні вчителів школи )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ВЕДУЧИЙ 2: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У запорозькому  фольклорі , як і в дійсності , цурання жінок суперечливо поєдналося з палким їх оспівуванням; культ матері, сестри – з відчужено – іронічним ставленням до прекрасної статі. </a:t>
            </a:r>
            <a:r>
              <a:rPr lang="ru-RU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одній</a:t>
            </a:r>
            <a:r>
              <a:rPr lang="ru-RU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із</a:t>
            </a:r>
            <a:r>
              <a:rPr lang="ru-RU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пісень</a:t>
            </a:r>
            <a:r>
              <a:rPr lang="ru-RU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козацької</a:t>
            </a:r>
            <a:r>
              <a:rPr lang="ru-RU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епохи</a:t>
            </a:r>
            <a:r>
              <a:rPr lang="ru-RU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батько</a:t>
            </a:r>
            <a:r>
              <a:rPr lang="ru-RU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, </a:t>
            </a:r>
            <a:r>
              <a:rPr lang="ru-RU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виряджаючи</a:t>
            </a:r>
            <a:r>
              <a:rPr lang="ru-RU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сина</a:t>
            </a:r>
            <a:r>
              <a:rPr lang="ru-RU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lang="ru-RU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Січ</a:t>
            </a:r>
            <a:r>
              <a:rPr lang="ru-RU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навчає</a:t>
            </a:r>
            <a:r>
              <a:rPr lang="ru-RU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ЧИТЕЦЬ:   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Ми  жінок мусимо  любити,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Так, як наших сестер, матерів,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А опріч них нам, не треба нікого любити,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І утікати, як од злих  чортів.</a:t>
            </a:r>
            <a:endParaRPr lang="uk-UA" dirty="0">
              <a:latin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47191" y="7953760"/>
            <a:ext cx="6684343" cy="20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794" tIns="51897" rIns="103794" bIns="51897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БІБЛІОТЕКАР: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А чи знаєте ви, чому Карась (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“Запорожець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Дунаєм”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) боявся, що Одарка буде його бити та ще й за чуприну волочити ? Між іншим, якби жарт дозволив собі навіть кум Оверко – ухопити козака за оселедець – то злетіла б дурна кумова голова з плечей від змаху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Карасевої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шаблі. Бо ту була найвища образа козацького гонору. А от жінці це дозволялося. Дозволялося тому, що саме вона і робила політику в козацькому домі. Славетний Микола Васильович Гоголь даремно образив полковничиху Бульбу, дружину хороброго Тараса, бо не були жінки полковників, сотників і навіть рядових козаків такими забитими, як їх описував Гоголь у своїх творах.</a:t>
            </a:r>
            <a:endParaRPr lang="uk-UA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526767" y="1093713"/>
            <a:ext cx="6733656" cy="839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794" tIns="51897" rIns="103794" bIns="51897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ВЕДУЧИЙ 3 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Коли козак повертався  з походу, то на порозі власного дому закінчувалась його влада. Для початку дружина влаштовувала йому добрячий розгін: він – бо і волоцюга, і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чорт-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зна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– де  і невідомо з ким вештався, і одіж не береже – он знову шапку  прострілили, і коняка у нього засапана, і… діставалося  козакові. І не тому, що у наших українських жінок такий сварливий характер. То був древній магічний обряд. Саме в такий спосіб кохана дружина відводила від свого чоловіка злих духів, які чатували на нього і після боїв та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походів.Це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вже потім, за зачиненими дверима, під іконою БОЖОЇ Матері вона своєму єдиному пошепки зовсім інші слова скаже…</a:t>
            </a:r>
            <a:endParaRPr lang="ru-RU" sz="7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сценка із </a:t>
            </a:r>
            <a:r>
              <a:rPr lang="uk-UA" sz="1400" i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“Запорожець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lang="uk-UA" sz="1400" i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Дунаєм”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ВЕДУЧИЙ 4: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Незалежності української жінки в козацькі часи могла позаздрити дворянка будь - якої європейської країни. Бо козачка була рівноправною з чоловіком, мала такі ж громадські права, особисту незалежність, як і її чоловік. Жінка була членом церковних братств, засновувала школи, монастирі, служила у війську, вільно вибирала собі нареченого, виховувала дітей, розривала шлюб. Оспівуючи славу козацьку, не можна не згадати, що першими фермерами в Україні були козацькі мадонни. Звідки  б узялася ота козацька сила без них, хліборобів – годувальниць 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ВЕДУЧИЙ 1: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Почуття гідності та поваги, що оточували українську жінку в козацькі часи, сприяли тому, що підносилась до високого розуміння інтересів народу і вітчизни.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Я, </a:t>
            </a: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Олена Горностаєва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 з родини козаків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Чарторинських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 була фундатором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Пересопницького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монастиря, де збереглося знамените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Пересопницьке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Євангеліє, написане живою українською мовою Склала для цього монастиря оригінальний статут, заснувала шпиталь для вбогих і недужих, а також школу для дітей.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b="1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Я, </a:t>
            </a:r>
            <a:r>
              <a:rPr lang="uk-UA" sz="14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Борзобагата</a:t>
            </a: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lang="uk-UA" sz="14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Красенська</a:t>
            </a: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управляла казною Луцької Єпархії, робила наїзди на маєтки сусідів – шляхтичів, навіть відмовлялась виконувати накази і вимоги самого короля. Коли проти мене було організоване загальне ополчення цілого воїнства, то я одягла панцир, і орудуючи гайдуками з гарматами, мужньо відбила атаки шляхти і розгромила її військо. Добре знала закони і вела судові справи.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ЧИТЕЦЬ: </a:t>
            </a:r>
            <a:r>
              <a:rPr lang="uk-UA" sz="1400" b="1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Ніхто не боронить, 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Та й нікому : осталися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Діти та собак, -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Жінки навіть з рогачами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Пішли в гайдамаки.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(Т.Г.Шевченко  “ </a:t>
            </a:r>
            <a:r>
              <a:rPr lang="uk-UA" sz="1400" i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Гупалівщина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“)</a:t>
            </a:r>
            <a:endParaRPr lang="uk-UA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67616" y="594392"/>
            <a:ext cx="6892807" cy="8183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794" tIns="51897" rIns="103794" bIns="51897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Я, </a:t>
            </a: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Софія </a:t>
            </a:r>
            <a:r>
              <a:rPr lang="uk-UA" sz="14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Ружинська</a:t>
            </a: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волинська княгиня, на чолі шеститисячного війська з музикою і прапорами приступом здобула 1608 року замок князів 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Корецьких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у місті Черемоші, спалила його і пограбувала містечко.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В заснуванні Київського братства, школи та монастиря при ньому, а також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Києво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Могилянської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колегії активну роль відіграла я, </a:t>
            </a:r>
            <a:r>
              <a:rPr lang="uk-UA" sz="14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Гальшка</a:t>
            </a: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(Єлизавета) </a:t>
            </a:r>
            <a:r>
              <a:rPr lang="uk-UA" sz="14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Гулевичівна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 дружина київського воєводи, поборниця українського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освітництва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. Моє ім’я займає почесне місце поряд з П.Сагайдачним, 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П. Могилою, керівництвом Запорізької Січі. Я подарувала у 1615 році свою садибу з землями для створення цього культурно – освітнього комплексу.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Під час оборони містечка Буші ( тепер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Ямпільського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району Вінницької області) в листопаді 1654 року, коли більшість захисників полягла в нерівному бою і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польсько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– шляхетське військо вдерлося до фортеці, дружина сотника Зависного Олена підпалила пороховий  льох, від вибуху якого загинуло багато ворогів. Героїчний подвиг </a:t>
            </a: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Олени Зависної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український письменник М. Старицький відобразив в історичній повісті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“Облога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Буші”та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в історичній драмі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“Оборона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Буші”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Відомо також, що сестра полковника Івана Донця в ролі кіннотника брала безпосередню участь у бойових діях проти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польсько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– шляхетських військ на Волині у 1649 році. Під час однієї з атак загинула.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Збереглися адміністративні універсали дружини Б. Хмельницького </a:t>
            </a: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Ганни Сомко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,що свідчить про її талановитість як вірного спільника і помічника гетьмана України.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ВЕДУЧИЙ 2: Українська жінка в часи козаччини була вірним і надійним спільником свого чоловіка у боротьбі за соціальне і національне визволення народу. Але найбільший внесок вона зробила для козаччини, виконуючи обов’язки Берегині сімейної оселі. Ось як співається в одній з колядок: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ЧИТЕЦЬ:    </a:t>
            </a:r>
            <a:r>
              <a:rPr lang="ru-RU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У </a:t>
            </a:r>
            <a:r>
              <a:rPr lang="ru-RU" sz="1400" i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нашого</a:t>
            </a:r>
            <a:r>
              <a:rPr lang="ru-RU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400" i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lang="ru-RU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хороша </a:t>
            </a:r>
            <a:r>
              <a:rPr lang="ru-RU" sz="1400" i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жона</a:t>
            </a:r>
            <a:r>
              <a:rPr lang="ru-RU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Раненько </a:t>
            </a:r>
            <a:r>
              <a:rPr lang="ru-RU" sz="1400" i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встає</a:t>
            </a:r>
            <a:r>
              <a:rPr lang="ru-RU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 по двору </a:t>
            </a:r>
            <a:r>
              <a:rPr lang="ru-RU" sz="1400" i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походжає</a:t>
            </a:r>
            <a:r>
              <a:rPr lang="ru-RU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По двору ходить, як зоря сходить,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По дрова пішла – золото  внесла,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По воду пішла – мед – вина внесла,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В світлоньку ввійшла – все панове встало,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Все панове встало, шапочку </a:t>
            </a:r>
            <a:r>
              <a:rPr lang="uk-UA" sz="1400" i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ізняло</a:t>
            </a: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Один каже: - Царівна увійшла,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Другий каже: - Королівна увійшла,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А третій каже: - Це не царівна і не королівна,</a:t>
            </a:r>
            <a:endParaRPr lang="uk-UA" sz="1400" i="1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i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Це бо </a:t>
            </a:r>
            <a:r>
              <a:rPr lang="uk-UA" sz="1400" i="1" dirty="0" err="1">
                <a:latin typeface="Arial" pitchFamily="34" charset="0"/>
                <a:ea typeface="Calibri" pitchFamily="34" charset="0"/>
                <a:cs typeface="Times New Roman" pitchFamily="18" charset="0"/>
              </a:rPr>
              <a:t>жона</a:t>
            </a:r>
            <a:r>
              <a:rPr lang="uk-UA" sz="1400" i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пана хазяїна.</a:t>
            </a:r>
            <a:r>
              <a:rPr lang="ru-RU" sz="700" dirty="0">
                <a:latin typeface="Arial" pitchFamily="34" charset="0"/>
              </a:rPr>
              <a:t> </a:t>
            </a:r>
            <a:endParaRPr lang="ru-RU" dirty="0">
              <a:latin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47191" y="8706495"/>
            <a:ext cx="6256203" cy="139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794" tIns="51897" rIns="103794" bIns="51897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БІБЛІОТЕКАР: 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Минуло з часу козаччини більше, як два століття. За цей час доля української жінки зазнала тяжких випробувань: кріпацтво, війни, голод, репресії… Але не втратила вона таких рис духовної краси, як доброта, милосердя, щедрість, вірність, працелюбність, дотепність, веселість, співучість.</a:t>
            </a: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Придивіться уважніше до будь – якої дівчини чи жінки і ви побачите, що в кожній з них живе Роксолана чи Маруся Чурай</a:t>
            </a:r>
            <a:endParaRPr lang="uk-UA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606342" y="1237099"/>
            <a:ext cx="6415354" cy="621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794" tIns="51897" rIns="103794" bIns="51897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КНИЖКОВА ВИСТАВКА</a:t>
            </a:r>
            <a:endParaRPr lang="ru-RU" sz="16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«ЧЕРЕЗ  </a:t>
            </a:r>
            <a:r>
              <a:rPr lang="ru-RU" sz="1600" b="1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В</a:t>
            </a:r>
            <a:r>
              <a:rPr lang="uk-UA" sz="1600" b="1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ІКИ  І ВІДСТАНІ”</a:t>
            </a:r>
            <a:endParaRPr lang="ru-RU" sz="16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( козаченькам у  скарбничку</a:t>
            </a:r>
            <a:r>
              <a:rPr lang="uk-UA" sz="16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7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ЗВЕРТАННЯ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:  Козаччина - то  </a:t>
            </a:r>
            <a:r>
              <a:rPr lang="uk-UA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найславетніша</a:t>
            </a: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сторінка в  історії  України. І писана  вона не тільки  ратною  славою, а й мудрою,  талановитою роботою на землі рідній, благородством,   ,лицарством, високою  духовністю  відважних, волелюбних й чесних  предків наших.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І. ПРО  КОЗАЦЬКІ  ЧАСИ  НА  УКРАЇНІ.</a:t>
            </a:r>
            <a:endParaRPr lang="ru-RU" sz="14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Думи козацькі, діти, читайте.</a:t>
            </a:r>
            <a:endParaRPr lang="ru-RU" sz="14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Пісню козацьку не забувайте.</a:t>
            </a:r>
            <a:endParaRPr lang="ru-RU" sz="14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Мужність плекайте в собі,</a:t>
            </a:r>
            <a:endParaRPr lang="ru-RU" sz="14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Як це робили козаки.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ІІ. БЕРЕГИНЯ ( Жінки в історії  України).</a:t>
            </a:r>
            <a:endParaRPr lang="ru-RU" sz="14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Не зірвуться слова,</a:t>
            </a:r>
            <a:endParaRPr lang="ru-RU" sz="14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І у руці перо не зміниться на спис.</a:t>
            </a:r>
            <a:endParaRPr lang="ru-RU" sz="14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Бо ми лише жінки.</a:t>
            </a:r>
            <a:endParaRPr lang="ru-RU" sz="14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У нас душа – криниця,</a:t>
            </a:r>
            <a:endParaRPr lang="ru-RU" sz="14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З якої ви п’єте: змагайся і кріпися!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ІІІ. КОЗАЦЬКИЙ  КРАЙ – ДНІПРОПЕТРОВЩИНА</a:t>
            </a:r>
            <a:endParaRPr lang="ru-RU" sz="14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Дніпропетровщина ! – який величний гук,</a:t>
            </a:r>
            <a:endParaRPr lang="ru-RU" sz="14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Який широкий і містично темний.</a:t>
            </a:r>
            <a:endParaRPr lang="ru-RU" sz="14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І скільки літ і як багато рук</a:t>
            </a:r>
            <a:endParaRPr lang="ru-RU" sz="14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Для неї будували храм таємний.                                    </a:t>
            </a:r>
            <a:endParaRPr lang="ru-RU" sz="14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</a:endParaRPr>
          </a:p>
        </p:txBody>
      </p:sp>
      <p:pic>
        <p:nvPicPr>
          <p:cNvPr id="3" name="Рисунок 2" descr="C:\Documents and Settings\User\Мои документы\инфо\Мои документы\Семінар бібліотекарів 11.04.08\P4100104.JPG"/>
          <p:cNvPicPr/>
          <p:nvPr/>
        </p:nvPicPr>
        <p:blipFill>
          <a:blip r:embed="rId2" cstate="print"/>
          <a:srcRect t="4847" r="7875"/>
          <a:stretch>
            <a:fillRect/>
          </a:stretch>
        </p:blipFill>
        <p:spPr bwMode="auto">
          <a:xfrm>
            <a:off x="1557114" y="7236941"/>
            <a:ext cx="4320480" cy="2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archive.is/YyDpK/6d8e8d407102cc5daea68b8e2c7235615e88c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7578725" cy="10585450"/>
          </a:xfrm>
          <a:prstGeom prst="rect">
            <a:avLst/>
          </a:prstGeom>
          <a:noFill/>
        </p:spPr>
      </p:pic>
      <p:pic>
        <p:nvPicPr>
          <p:cNvPr id="31748" name="Picture 4" descr="https://ds02.infourok.ru/uploads/ex/089e/0001dd5d-de9ac92a/hello_html_m16f4d30f.jpg"/>
          <p:cNvPicPr>
            <a:picLocks noChangeAspect="1" noChangeArrowheads="1"/>
          </p:cNvPicPr>
          <p:nvPr/>
        </p:nvPicPr>
        <p:blipFill>
          <a:blip r:embed="rId3" cstate="print"/>
          <a:srcRect l="33902" r="35209"/>
          <a:stretch>
            <a:fillRect/>
          </a:stretch>
        </p:blipFill>
        <p:spPr bwMode="auto">
          <a:xfrm>
            <a:off x="2" y="0"/>
            <a:ext cx="7578725" cy="105854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21010" y="324175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Затверджую:</a:t>
            </a:r>
          </a:p>
          <a:p>
            <a:r>
              <a:rPr lang="uk-UA" sz="1200" dirty="0" smtClean="0"/>
              <a:t>Директор  школи                       Ю.М.Кирпань</a:t>
            </a:r>
            <a:endParaRPr lang="ru-R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332978" y="1908349"/>
            <a:ext cx="684076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 smtClean="0">
                <a:solidFill>
                  <a:srgbClr val="0033CC"/>
                </a:solidFill>
                <a:latin typeface="Bookman Old Style" pitchFamily="18" charset="0"/>
              </a:rPr>
              <a:t>План</a:t>
            </a:r>
          </a:p>
          <a:p>
            <a:pPr algn="ctr"/>
            <a:r>
              <a:rPr lang="uk-UA" sz="1800" b="1" dirty="0" smtClean="0">
                <a:solidFill>
                  <a:srgbClr val="0033CC"/>
                </a:solidFill>
                <a:latin typeface="Bookman Old Style" pitchFamily="18" charset="0"/>
              </a:rPr>
              <a:t>проведення Всеукраїнського місячника                                 шкільних бібліотек</a:t>
            </a:r>
          </a:p>
          <a:p>
            <a:pPr algn="ctr"/>
            <a:r>
              <a:rPr lang="uk-UA" sz="1800" b="1" dirty="0" smtClean="0">
                <a:solidFill>
                  <a:srgbClr val="0033CC"/>
                </a:solidFill>
                <a:latin typeface="Bookman Old Style" pitchFamily="18" charset="0"/>
              </a:rPr>
              <a:t>01 – 31 жовтня 2016року</a:t>
            </a:r>
          </a:p>
          <a:p>
            <a:pPr algn="ctr"/>
            <a:endParaRPr lang="uk-UA" sz="1600" b="1" dirty="0" smtClean="0">
              <a:solidFill>
                <a:srgbClr val="0033CC"/>
              </a:solidFill>
              <a:latin typeface="Bookman Old Style" pitchFamily="18" charset="0"/>
            </a:endParaRPr>
          </a:p>
          <a:p>
            <a:pPr algn="ctr"/>
            <a:r>
              <a:rPr lang="uk-UA" sz="1600" b="1" dirty="0" smtClean="0">
                <a:solidFill>
                  <a:srgbClr val="0033CC"/>
                </a:solidFill>
                <a:latin typeface="Bookman Old Style" pitchFamily="18" charset="0"/>
              </a:rPr>
              <a:t> </a:t>
            </a:r>
          </a:p>
          <a:p>
            <a:pPr algn="ctr"/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63927577"/>
              </p:ext>
            </p:extLst>
          </p:nvPr>
        </p:nvGraphicFramePr>
        <p:xfrm>
          <a:off x="476994" y="3060477"/>
          <a:ext cx="6624738" cy="6967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289"/>
                <a:gridCol w="3253119"/>
                <a:gridCol w="1152128"/>
                <a:gridCol w="1800202"/>
              </a:tblGrid>
              <a:tr h="360321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rgbClr val="0033CC"/>
                          </a:solidFill>
                        </a:rPr>
                        <a:t>№ 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rgbClr val="0033CC"/>
                          </a:solidFill>
                        </a:rPr>
                        <a:t> Назва заходу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rgbClr val="0033CC"/>
                          </a:solidFill>
                        </a:rPr>
                        <a:t>Термін</a:t>
                      </a:r>
                      <a:r>
                        <a:rPr lang="uk-UA" sz="1200" baseline="0" dirty="0" smtClean="0">
                          <a:solidFill>
                            <a:srgbClr val="0033CC"/>
                          </a:solidFill>
                        </a:rPr>
                        <a:t> виконання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rgbClr val="0033CC"/>
                          </a:solidFill>
                        </a:rPr>
                        <a:t>Відповідальний 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42233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1</a:t>
                      </a:r>
                      <a:endParaRPr lang="ru-RU" sz="1200" dirty="0"/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Лінійка відкриття Всеукраїнського місячника шкільних бібліотек  </a:t>
                      </a:r>
                      <a:r>
                        <a:rPr lang="uk-UA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“Дім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мудрості”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03.10.2016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Барабаш Л.І., шкільний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бібліотекар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81740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2</a:t>
                      </a:r>
                      <a:endParaRPr lang="ru-RU" sz="1200" dirty="0"/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  </a:t>
                      </a:r>
                      <a:r>
                        <a:rPr lang="uk-UA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поробок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“ Чарівний світ </a:t>
                      </a:r>
                      <a:r>
                        <a:rPr lang="uk-UA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казок”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До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25.10.2016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Шкільний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бібліотекар,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Класоводи 1-4кл.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42233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3</a:t>
                      </a:r>
                      <a:endParaRPr lang="ru-RU" sz="1200" dirty="0"/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Акція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“ Подаруй улюблену книгу з власним автографом ”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Протягом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місяця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Педагог-оргінізатор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Шкільний бібліотекар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42233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4</a:t>
                      </a:r>
                      <a:endParaRPr lang="ru-RU" sz="1200" dirty="0"/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Перегляд учнями 7-9кл. презентації                                            “ Архітектурні пам’ятники книзі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04.10.2016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Барабаш Л.І., шкільний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бібліотекар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42233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5</a:t>
                      </a:r>
                      <a:endParaRPr lang="ru-RU" sz="1200" dirty="0"/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Екскурсія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 бібліотеки учнів 1-2кл. “ Рада знайомству, мій юний друже ”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05.10.2016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Барабаш Л.І., шкільний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бібліотекар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19126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6</a:t>
                      </a:r>
                      <a:endParaRPr lang="ru-RU" sz="1200" dirty="0"/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День нової книги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“ Нові цікаві таємниці в книжковій скарбниці ”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06.10.2016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Шкільний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бібліотекар,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Актив бібліотеки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42233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7</a:t>
                      </a:r>
                      <a:endParaRPr lang="ru-RU" sz="1200" dirty="0"/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Гра-конкурс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“ Ми живемо в Україні “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10.10.2016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Фаріон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Л.В.</a:t>
                      </a:r>
                      <a:b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класовод 3Б кл.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42233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8</a:t>
                      </a:r>
                      <a:endParaRPr lang="ru-RU" sz="1200" dirty="0"/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Презентація книги учня 9класу </a:t>
                      </a:r>
                      <a:r>
                        <a:rPr lang="uk-UA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Жирка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Данила                         “ Учень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Білобога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”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11.10.2016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Барабаш Л.І., шкільний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бібліотекар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42233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9</a:t>
                      </a:r>
                      <a:endParaRPr lang="ru-RU" sz="1200" dirty="0"/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Літературно-музична композиція “ Козацька берегиня ”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13.10.2016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Шкільний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бібліотекар</a:t>
                      </a:r>
                    </a:p>
                    <a:p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Вчителі-філологи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233529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10</a:t>
                      </a:r>
                      <a:endParaRPr lang="ru-RU" sz="1200" dirty="0"/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Захист проектів</a:t>
                      </a:r>
                    </a:p>
                    <a:p>
                      <a:pPr>
                        <a:buFont typeface="Wingdings" pitchFamily="2" charset="2"/>
                        <a:buChar char="q"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“ Поезія – це свято як любов “( твори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Ліни Костенко) з переглядом </a:t>
                      </a:r>
                      <a:r>
                        <a:rPr lang="uk-UA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буктрейлера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 книгу Л.Костенко “ </a:t>
                      </a:r>
                      <a:r>
                        <a:rPr lang="uk-UA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Маданна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Перехресть ” </a:t>
                      </a:r>
                    </a:p>
                    <a:p>
                      <a:pPr>
                        <a:buFont typeface="Wingdings" pitchFamily="2" charset="2"/>
                        <a:buChar char="q"/>
                      </a:pPr>
                      <a:endParaRPr lang="uk-UA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q"/>
                      </a:pP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“  Захоплюючий світ козацької  </a:t>
                      </a:r>
                      <a:r>
                        <a:rPr lang="uk-UA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романтики”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( В.</a:t>
                      </a:r>
                      <a:r>
                        <a:rPr lang="uk-UA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Рутківський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“ Джури козака Швайки ”)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endParaRPr lang="uk-UA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None/>
                      </a:pPr>
                      <a:endParaRPr lang="uk-UA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q"/>
                      </a:pP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“Її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величність – </a:t>
                      </a:r>
                      <a:r>
                        <a:rPr lang="uk-UA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книга”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17.10.2016</a:t>
                      </a:r>
                    </a:p>
                    <a:p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19.10.2016</a:t>
                      </a:r>
                    </a:p>
                    <a:p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19.10.2016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Шкільний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бібліотекар</a:t>
                      </a:r>
                    </a:p>
                    <a:p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Вчитель-філолог Євдокимова Н.П.</a:t>
                      </a:r>
                    </a:p>
                    <a:p>
                      <a:endParaRPr lang="uk-UA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Шкільний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бібліотекар</a:t>
                      </a:r>
                    </a:p>
                    <a:p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Вчитель-філолог </a:t>
                      </a:r>
                    </a:p>
                    <a:p>
                      <a:r>
                        <a:rPr lang="uk-UA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Шапошник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В.В.</a:t>
                      </a:r>
                    </a:p>
                    <a:p>
                      <a:endParaRPr lang="uk-UA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Шкільний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бібліотекар</a:t>
                      </a:r>
                    </a:p>
                    <a:p>
                      <a:endParaRPr lang="uk-UA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ds02.infourok.ru/uploads/ex/089e/0001dd5d-de9ac92a/hello_html_m16f4d30f.jpg"/>
          <p:cNvPicPr>
            <a:picLocks noChangeAspect="1" noChangeArrowheads="1"/>
          </p:cNvPicPr>
          <p:nvPr/>
        </p:nvPicPr>
        <p:blipFill>
          <a:blip r:embed="rId2" cstate="print"/>
          <a:srcRect l="33902" t="18028" r="35209"/>
          <a:stretch>
            <a:fillRect/>
          </a:stretch>
        </p:blipFill>
        <p:spPr bwMode="auto">
          <a:xfrm>
            <a:off x="2" y="2"/>
            <a:ext cx="7578725" cy="1058545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04986" y="1404293"/>
          <a:ext cx="6624738" cy="5577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289"/>
                <a:gridCol w="3325127"/>
                <a:gridCol w="1224138"/>
                <a:gridCol w="1656184"/>
              </a:tblGrid>
              <a:tr h="457203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rgbClr val="0033CC"/>
                          </a:solidFill>
                        </a:rPr>
                        <a:t>№ 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rgbClr val="0033CC"/>
                          </a:solidFill>
                        </a:rPr>
                        <a:t> Назва заходу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rgbClr val="0033CC"/>
                          </a:solidFill>
                        </a:rPr>
                        <a:t>Термін</a:t>
                      </a:r>
                      <a:r>
                        <a:rPr lang="uk-UA" sz="1200" baseline="0" dirty="0" smtClean="0">
                          <a:solidFill>
                            <a:srgbClr val="0033CC"/>
                          </a:solidFill>
                        </a:rPr>
                        <a:t> виконання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rgbClr val="0033CC"/>
                          </a:solidFill>
                        </a:rPr>
                        <a:t>Відповідальний 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714603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Літературна зустріч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“ Чарівна мелодія </a:t>
                      </a:r>
                      <a:r>
                        <a:rPr lang="uk-UA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слова”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(зустріч з 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дніпровською письменницею Е.</a:t>
                      </a:r>
                      <a:r>
                        <a:rPr lang="uk-UA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Заржицькою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18.10.2016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Шкільний бібліотекар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40082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Літературна кав’ярня “ Сторінками творів українських  письменників – класиків ” 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21.10.2016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Шкільний бібліотекар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Вчителі-філологи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40082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День українського фольклору : читання загадок, </a:t>
                      </a:r>
                      <a:r>
                        <a:rPr lang="uk-UA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потішок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uk-UA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закличок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тощо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25.10.2016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Шкільний бібліотекар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812973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Проведення бібліотечних занять:</a:t>
                      </a:r>
                    </a:p>
                    <a:p>
                      <a:pPr>
                        <a:buFont typeface="Wingdings" pitchFamily="2" charset="2"/>
                        <a:buChar char="q"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“ Як книга прийшла до людей ” з переглядом фільму  “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Як твориться </a:t>
                      </a:r>
                      <a:r>
                        <a:rPr lang="uk-UA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книга”</a:t>
                      </a:r>
                      <a:endParaRPr lang="uk-UA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uk-UA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q"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 “ Книги та </a:t>
                      </a:r>
                      <a:r>
                        <a:rPr lang="uk-UA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книгодрукування”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з переглядом мультфільмів  “ </a:t>
                      </a:r>
                      <a:r>
                        <a:rPr lang="uk-UA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Гутенберг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uk-UA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книгопечатание”</a:t>
                      </a:r>
                      <a:endParaRPr lang="uk-UA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q"/>
                      </a:pPr>
                      <a:endParaRPr lang="uk-UA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q"/>
                      </a:pP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“Скільки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коштує твій </a:t>
                      </a:r>
                      <a:r>
                        <a:rPr lang="uk-UA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підручник”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 переглядом фільму “ Як переробляють </a:t>
                      </a:r>
                      <a:r>
                        <a:rPr lang="uk-UA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папір”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07.10.2016</a:t>
                      </a:r>
                    </a:p>
                    <a:p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12.10.2016</a:t>
                      </a:r>
                    </a:p>
                    <a:p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20.10.2016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Шкільний бібліотекар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Шкільний бібліотекар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Шкільний бібліотекар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96787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Бліц –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опитування 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 “ Комп’ютер чи книга?”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27.10.2016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Шкільний бібліотекар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Актив бібліотеки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40082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Підведення підсумків проведення місячника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28.10.2016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Шкільний бібліотекар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Картинки по запросу книга та читання на прозрачном фон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1090" y="7020917"/>
            <a:ext cx="5247020" cy="3049568"/>
          </a:xfrm>
          <a:prstGeom prst="rect">
            <a:avLst/>
          </a:prstGeom>
          <a:noFill/>
        </p:spPr>
      </p:pic>
      <p:pic>
        <p:nvPicPr>
          <p:cNvPr id="1028" name="Picture 4" descr="http://reiki-lotos.ucoz.ru/sml/readin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7514" y="252165"/>
            <a:ext cx="1218431" cy="10234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datai/pedagogika/Posobija-po-patrioticheskomu-vospitaniju/0002-003-Nravstvenno-patrioticheskoe-vospitanie-detej-doshkolnogo-vozras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4"/>
            <a:ext cx="7578725" cy="7668989"/>
          </a:xfrm>
          <a:prstGeom prst="rect">
            <a:avLst/>
          </a:prstGeom>
          <a:noFill/>
        </p:spPr>
      </p:pic>
      <p:pic>
        <p:nvPicPr>
          <p:cNvPr id="3" name="Picture 2" descr="http://900igr.net/datai/pedagogika/Posobija-po-patrioticheskomu-vospitaniju/0002-003-Nravstvenno-patrioticheskoe-vospitanie-detej-doshkolnogo-vozrasta.jpg"/>
          <p:cNvPicPr>
            <a:picLocks noChangeAspect="1" noChangeArrowheads="1"/>
          </p:cNvPicPr>
          <p:nvPr/>
        </p:nvPicPr>
        <p:blipFill>
          <a:blip r:embed="rId2" cstate="print"/>
          <a:srcRect t="23599"/>
          <a:stretch>
            <a:fillRect/>
          </a:stretch>
        </p:blipFill>
        <p:spPr bwMode="auto">
          <a:xfrm>
            <a:off x="2" y="6272271"/>
            <a:ext cx="7578725" cy="431318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09044" y="1692328"/>
            <a:ext cx="6048672" cy="7894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/>
              <a:t>   	 </a:t>
            </a:r>
            <a:r>
              <a:rPr lang="ru-RU" sz="1500" dirty="0" smtClean="0"/>
              <a:t>На </a:t>
            </a:r>
            <a:r>
              <a:rPr lang="ru-RU" sz="1500" dirty="0" err="1" smtClean="0"/>
              <a:t>виконання</a:t>
            </a:r>
            <a:r>
              <a:rPr lang="ru-RU" sz="1500" dirty="0" smtClean="0"/>
              <a:t> </a:t>
            </a:r>
            <a:r>
              <a:rPr lang="ru-RU" sz="1500" dirty="0"/>
              <a:t> </a:t>
            </a:r>
            <a:r>
              <a:rPr lang="ru-RU" sz="1500" dirty="0" smtClean="0"/>
              <a:t>наказу </a:t>
            </a:r>
            <a:r>
              <a:rPr lang="ru-RU" sz="1500" dirty="0" err="1"/>
              <a:t>Міністерства</a:t>
            </a:r>
            <a:r>
              <a:rPr lang="ru-RU" sz="1500" dirty="0"/>
              <a:t> </a:t>
            </a:r>
            <a:r>
              <a:rPr lang="ru-RU" sz="1500" dirty="0" smtClean="0"/>
              <a:t> </a:t>
            </a:r>
            <a:r>
              <a:rPr lang="ru-RU" sz="1500" dirty="0" err="1" smtClean="0"/>
              <a:t>освіти</a:t>
            </a:r>
            <a:r>
              <a:rPr lang="ru-RU" sz="1500" dirty="0" smtClean="0"/>
              <a:t> </a:t>
            </a:r>
            <a:r>
              <a:rPr lang="ru-RU" sz="1500" dirty="0" err="1"/>
              <a:t>і</a:t>
            </a:r>
            <a:r>
              <a:rPr lang="ru-RU" sz="1500" dirty="0"/>
              <a:t> науки </a:t>
            </a:r>
            <a:r>
              <a:rPr lang="ru-RU" sz="1500" dirty="0" err="1"/>
              <a:t>України</a:t>
            </a:r>
            <a:r>
              <a:rPr lang="ru-RU" sz="1500" dirty="0"/>
              <a:t>  </a:t>
            </a:r>
            <a:r>
              <a:rPr lang="ru-RU" sz="1500" dirty="0" err="1"/>
              <a:t>від</a:t>
            </a:r>
            <a:r>
              <a:rPr lang="ru-RU" sz="1500" dirty="0"/>
              <a:t> 12.08.2014  № 931 «Про </a:t>
            </a:r>
            <a:r>
              <a:rPr lang="ru-RU" sz="1500" dirty="0" err="1"/>
              <a:t>проведення</a:t>
            </a:r>
            <a:r>
              <a:rPr lang="ru-RU" sz="1500" dirty="0"/>
              <a:t> </a:t>
            </a:r>
            <a:r>
              <a:rPr lang="ru-RU" sz="1500" dirty="0" err="1"/>
              <a:t>щорічного</a:t>
            </a:r>
            <a:r>
              <a:rPr lang="ru-RU" sz="1500" dirty="0"/>
              <a:t> </a:t>
            </a:r>
            <a:r>
              <a:rPr lang="ru-RU" sz="1500" dirty="0" err="1"/>
              <a:t>Всеукраїнського</a:t>
            </a:r>
            <a:r>
              <a:rPr lang="ru-RU" sz="1500" dirty="0"/>
              <a:t> </a:t>
            </a:r>
            <a:r>
              <a:rPr lang="ru-RU" sz="1500" dirty="0" err="1"/>
              <a:t>місячника</a:t>
            </a:r>
            <a:r>
              <a:rPr lang="ru-RU" sz="1500" dirty="0"/>
              <a:t> </a:t>
            </a:r>
            <a:r>
              <a:rPr lang="ru-RU" sz="1500" dirty="0" err="1"/>
              <a:t>шкільних</a:t>
            </a:r>
            <a:r>
              <a:rPr lang="ru-RU" sz="1500" dirty="0"/>
              <a:t> </a:t>
            </a:r>
            <a:r>
              <a:rPr lang="ru-RU" sz="1500" dirty="0" err="1"/>
              <a:t>бібліотек</a:t>
            </a:r>
            <a:r>
              <a:rPr lang="ru-RU" sz="1500" dirty="0" smtClean="0"/>
              <a:t>», </a:t>
            </a:r>
            <a:r>
              <a:rPr lang="ru-RU" sz="1500" dirty="0" err="1" smtClean="0"/>
              <a:t>відповідно</a:t>
            </a:r>
            <a:r>
              <a:rPr lang="ru-RU" sz="1500" dirty="0" smtClean="0"/>
              <a:t>   до листа </a:t>
            </a:r>
            <a:r>
              <a:rPr lang="ru-RU" sz="1500" dirty="0" err="1" smtClean="0"/>
              <a:t>Інституту</a:t>
            </a:r>
            <a:r>
              <a:rPr lang="ru-RU" sz="1500" dirty="0" smtClean="0"/>
              <a:t> </a:t>
            </a:r>
            <a:r>
              <a:rPr lang="ru-RU" sz="1500" dirty="0" err="1" smtClean="0"/>
              <a:t>модернізації</a:t>
            </a:r>
            <a:r>
              <a:rPr lang="ru-RU" sz="1500" dirty="0" smtClean="0"/>
              <a:t> </a:t>
            </a:r>
            <a:r>
              <a:rPr lang="ru-RU" sz="1500" dirty="0" err="1" smtClean="0"/>
              <a:t>змісту</a:t>
            </a:r>
            <a:r>
              <a:rPr lang="ru-RU" sz="1500" dirty="0" smtClean="0"/>
              <a:t> </a:t>
            </a:r>
            <a:r>
              <a:rPr lang="ru-RU" sz="1500" dirty="0" err="1" smtClean="0"/>
              <a:t>освіти</a:t>
            </a:r>
            <a:r>
              <a:rPr lang="ru-RU" sz="1500" dirty="0" smtClean="0"/>
              <a:t> </a:t>
            </a:r>
            <a:r>
              <a:rPr lang="ru-RU" sz="1500" dirty="0" err="1" smtClean="0"/>
              <a:t>від</a:t>
            </a:r>
            <a:r>
              <a:rPr lang="ru-RU" sz="1500" dirty="0" smtClean="0"/>
              <a:t> 02.09.2016 № 2.1/10-2018  </a:t>
            </a:r>
            <a:r>
              <a:rPr lang="ru-RU" sz="1500" dirty="0" err="1" smtClean="0"/>
              <a:t>з</a:t>
            </a:r>
            <a:r>
              <a:rPr lang="ru-RU" sz="1500" dirty="0" smtClean="0"/>
              <a:t>                 01 по 31 </a:t>
            </a:r>
            <a:r>
              <a:rPr lang="ru-RU" sz="1500" dirty="0" err="1" smtClean="0"/>
              <a:t>жовтня</a:t>
            </a:r>
            <a:r>
              <a:rPr lang="ru-RU" sz="1500" dirty="0" smtClean="0"/>
              <a:t> в </a:t>
            </a:r>
            <a:r>
              <a:rPr lang="ru-RU" sz="1500" dirty="0" err="1" smtClean="0"/>
              <a:t>школі</a:t>
            </a:r>
            <a:r>
              <a:rPr lang="ru-RU" sz="1500" dirty="0" smtClean="0"/>
              <a:t> </a:t>
            </a:r>
            <a:r>
              <a:rPr lang="ru-RU" sz="1500" dirty="0" err="1" smtClean="0"/>
              <a:t>проведився</a:t>
            </a:r>
            <a:r>
              <a:rPr lang="ru-RU" sz="1500" dirty="0" smtClean="0"/>
              <a:t>  </a:t>
            </a:r>
            <a:r>
              <a:rPr lang="ru-RU" sz="1500" dirty="0" err="1" smtClean="0"/>
              <a:t>третій</a:t>
            </a:r>
            <a:r>
              <a:rPr lang="ru-RU" sz="1500" dirty="0" smtClean="0"/>
              <a:t> </a:t>
            </a:r>
            <a:r>
              <a:rPr lang="ru-RU" sz="1500" dirty="0" err="1" smtClean="0"/>
              <a:t>Всеукраїнський</a:t>
            </a:r>
            <a:r>
              <a:rPr lang="ru-RU" sz="1500" dirty="0" smtClean="0"/>
              <a:t> </a:t>
            </a:r>
            <a:r>
              <a:rPr lang="ru-RU" sz="1500" dirty="0" err="1" smtClean="0"/>
              <a:t>місячник</a:t>
            </a:r>
            <a:r>
              <a:rPr lang="ru-RU" sz="1500" dirty="0" smtClean="0"/>
              <a:t> </a:t>
            </a:r>
            <a:r>
              <a:rPr lang="ru-RU" sz="1500" dirty="0" err="1" smtClean="0"/>
              <a:t>шкільних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бібліотек</a:t>
            </a:r>
            <a:r>
              <a:rPr lang="ru-RU" sz="1500" dirty="0" smtClean="0"/>
              <a:t>  </a:t>
            </a:r>
            <a:r>
              <a:rPr lang="ru-RU" sz="1500" dirty="0" err="1" smtClean="0"/>
              <a:t>під</a:t>
            </a:r>
            <a:r>
              <a:rPr lang="ru-RU" sz="1500" dirty="0" smtClean="0"/>
              <a:t> </a:t>
            </a:r>
            <a:r>
              <a:rPr lang="ru-RU" sz="1500" dirty="0" err="1" smtClean="0"/>
              <a:t>гаслом</a:t>
            </a:r>
            <a:r>
              <a:rPr lang="ru-RU" sz="1500" dirty="0" smtClean="0"/>
              <a:t> « Книга </a:t>
            </a:r>
            <a:r>
              <a:rPr lang="ru-RU" sz="1500" dirty="0" err="1" smtClean="0"/>
              <a:t>і</a:t>
            </a:r>
            <a:r>
              <a:rPr lang="ru-RU" sz="1500" dirty="0" smtClean="0"/>
              <a:t> </a:t>
            </a:r>
            <a:r>
              <a:rPr lang="ru-RU" sz="1500" dirty="0" err="1" smtClean="0"/>
              <a:t>читання</a:t>
            </a:r>
            <a:r>
              <a:rPr lang="ru-RU" sz="1500" dirty="0" smtClean="0"/>
              <a:t> – </a:t>
            </a:r>
            <a:r>
              <a:rPr lang="ru-RU" sz="1500" dirty="0" err="1" smtClean="0"/>
              <a:t>важливий</a:t>
            </a:r>
            <a:r>
              <a:rPr lang="ru-RU" sz="1500" dirty="0" smtClean="0"/>
              <a:t> </a:t>
            </a:r>
            <a:r>
              <a:rPr lang="ru-RU" sz="1500" dirty="0" err="1" smtClean="0"/>
              <a:t>чинник</a:t>
            </a:r>
            <a:r>
              <a:rPr lang="ru-RU" sz="1500" dirty="0" smtClean="0"/>
              <a:t> у </a:t>
            </a:r>
            <a:r>
              <a:rPr lang="ru-RU" sz="1500" dirty="0" err="1" smtClean="0"/>
              <a:t>вихованні</a:t>
            </a:r>
            <a:r>
              <a:rPr lang="ru-RU" sz="1500" dirty="0" smtClean="0"/>
              <a:t> </a:t>
            </a:r>
            <a:r>
              <a:rPr lang="ru-RU" sz="1500" dirty="0" err="1" smtClean="0"/>
              <a:t>духовних</a:t>
            </a:r>
            <a:r>
              <a:rPr lang="ru-RU" sz="1500" dirty="0" smtClean="0"/>
              <a:t> </a:t>
            </a:r>
            <a:r>
              <a:rPr lang="ru-RU" sz="1500" dirty="0" err="1" smtClean="0"/>
              <a:t>цінностей</a:t>
            </a:r>
            <a:r>
              <a:rPr lang="ru-RU" sz="1500" dirty="0" smtClean="0"/>
              <a:t> </a:t>
            </a:r>
            <a:r>
              <a:rPr lang="ru-RU" sz="1500" dirty="0" err="1" smtClean="0"/>
              <a:t>учнів</a:t>
            </a:r>
            <a:r>
              <a:rPr lang="ru-RU" sz="1500" dirty="0" smtClean="0"/>
              <a:t>».</a:t>
            </a:r>
          </a:p>
          <a:p>
            <a:r>
              <a:rPr lang="uk-UA" sz="1500" dirty="0"/>
              <a:t>	</a:t>
            </a:r>
            <a:r>
              <a:rPr lang="uk-UA" sz="1500" dirty="0" smtClean="0"/>
              <a:t>Книги є невід’ємною частиною суспільства і кожної людини зокрема. Вони зберігають у собі мудрість і знання цілих поколінь. Людина знайомиться з книгами в </a:t>
            </a:r>
            <a:r>
              <a:rPr lang="uk-UA" sz="1500" dirty="0" err="1" smtClean="0"/>
              <a:t>ранньму</a:t>
            </a:r>
            <a:r>
              <a:rPr lang="uk-UA" sz="1500" dirty="0" smtClean="0"/>
              <a:t> дитинстві, і вони супроводжують її все подальше життя, допомагаючи отримати знання і розібратися з важкими життєвими питаннями, відкриваючи вікно в новий незвіданий світ.</a:t>
            </a:r>
            <a:endParaRPr lang="ru-RU" sz="1500" dirty="0" smtClean="0"/>
          </a:p>
          <a:p>
            <a:r>
              <a:rPr lang="ru-RU" sz="1500" i="1" dirty="0" smtClean="0"/>
              <a:t>	</a:t>
            </a:r>
            <a:r>
              <a:rPr lang="ru-RU" sz="1500" dirty="0" err="1" smtClean="0"/>
              <a:t>Читання</a:t>
            </a:r>
            <a:r>
              <a:rPr lang="ru-RU" sz="1500" dirty="0" smtClean="0"/>
              <a:t> </a:t>
            </a:r>
            <a:r>
              <a:rPr lang="ru-RU" sz="1500" dirty="0" err="1" smtClean="0"/>
              <a:t>пронизує</a:t>
            </a:r>
            <a:r>
              <a:rPr lang="ru-RU" sz="1500" dirty="0" smtClean="0"/>
              <a:t> </a:t>
            </a:r>
            <a:r>
              <a:rPr lang="ru-RU" sz="1500" dirty="0" err="1" smtClean="0"/>
              <a:t>усі</a:t>
            </a:r>
            <a:r>
              <a:rPr lang="ru-RU" sz="1500" dirty="0" smtClean="0"/>
              <a:t> </a:t>
            </a:r>
            <a:r>
              <a:rPr lang="ru-RU" sz="1500" dirty="0" err="1" smtClean="0"/>
              <a:t>сфери</a:t>
            </a:r>
            <a:r>
              <a:rPr lang="ru-RU" sz="1500" dirty="0" smtClean="0"/>
              <a:t> </a:t>
            </a:r>
            <a:r>
              <a:rPr lang="ru-RU" sz="1500" dirty="0" err="1" smtClean="0"/>
              <a:t>життєдіяльності</a:t>
            </a:r>
            <a:r>
              <a:rPr lang="ru-RU" sz="1500" dirty="0" smtClean="0"/>
              <a:t> </a:t>
            </a:r>
            <a:r>
              <a:rPr lang="ru-RU" sz="1500" dirty="0" err="1" smtClean="0"/>
              <a:t>людини</a:t>
            </a:r>
            <a:r>
              <a:rPr lang="ru-RU" sz="1500" dirty="0" smtClean="0"/>
              <a:t> та </a:t>
            </a:r>
            <a:r>
              <a:rPr lang="ru-RU" sz="1500" dirty="0" err="1" smtClean="0"/>
              <a:t>є</a:t>
            </a:r>
            <a:r>
              <a:rPr lang="ru-RU" sz="1500" dirty="0" smtClean="0"/>
              <a:t> основою </a:t>
            </a:r>
            <a:r>
              <a:rPr lang="ru-RU" sz="1500" dirty="0" err="1" smtClean="0"/>
              <a:t>освітньої</a:t>
            </a:r>
            <a:r>
              <a:rPr lang="ru-RU" sz="1500" dirty="0" smtClean="0"/>
              <a:t>, </a:t>
            </a:r>
            <a:r>
              <a:rPr lang="ru-RU" sz="1500" dirty="0" err="1" smtClean="0"/>
              <a:t>пізнавальної</a:t>
            </a:r>
            <a:r>
              <a:rPr lang="ru-RU" sz="1500" dirty="0" smtClean="0"/>
              <a:t>, </a:t>
            </a:r>
            <a:r>
              <a:rPr lang="ru-RU" sz="1500" dirty="0" err="1" smtClean="0"/>
              <a:t>інформаційної</a:t>
            </a:r>
            <a:r>
              <a:rPr lang="ru-RU" sz="1500" dirty="0" smtClean="0"/>
              <a:t>, </a:t>
            </a:r>
            <a:r>
              <a:rPr lang="ru-RU" sz="1500" dirty="0" err="1" smtClean="0"/>
              <a:t>професійної</a:t>
            </a:r>
            <a:r>
              <a:rPr lang="ru-RU" sz="1500" dirty="0" smtClean="0"/>
              <a:t> </a:t>
            </a:r>
            <a:r>
              <a:rPr lang="ru-RU" sz="1500" dirty="0" err="1" smtClean="0"/>
              <a:t>сфери</a:t>
            </a:r>
            <a:r>
              <a:rPr lang="ru-RU" sz="1500" dirty="0" smtClean="0"/>
              <a:t> </a:t>
            </a:r>
            <a:r>
              <a:rPr lang="ru-RU" sz="1500" dirty="0" err="1" smtClean="0"/>
              <a:t>її</a:t>
            </a:r>
            <a:r>
              <a:rPr lang="ru-RU" sz="1500" dirty="0" smtClean="0"/>
              <a:t> </a:t>
            </a:r>
            <a:r>
              <a:rPr lang="ru-RU" sz="1500" dirty="0" err="1" smtClean="0"/>
              <a:t>діяльності</a:t>
            </a:r>
            <a:r>
              <a:rPr lang="ru-RU" sz="1500" dirty="0" smtClean="0"/>
              <a:t>.</a:t>
            </a:r>
            <a:br>
              <a:rPr lang="ru-RU" sz="1500" dirty="0" smtClean="0"/>
            </a:br>
            <a:r>
              <a:rPr lang="ru-RU" sz="1500" dirty="0" smtClean="0"/>
              <a:t>	</a:t>
            </a:r>
            <a:r>
              <a:rPr lang="ru-RU" sz="1500" dirty="0" err="1" smtClean="0"/>
              <a:t>Цьогорічний</a:t>
            </a:r>
            <a:r>
              <a:rPr lang="ru-RU" sz="1500" dirty="0" smtClean="0"/>
              <a:t> </a:t>
            </a:r>
            <a:r>
              <a:rPr lang="ru-RU" sz="1500" dirty="0" err="1" smtClean="0"/>
              <a:t>Всеукраїнський</a:t>
            </a:r>
            <a:r>
              <a:rPr lang="ru-RU" sz="1500" dirty="0" smtClean="0"/>
              <a:t> </a:t>
            </a:r>
            <a:r>
              <a:rPr lang="ru-RU" sz="1500" dirty="0" err="1" smtClean="0"/>
              <a:t>місячник</a:t>
            </a:r>
            <a:r>
              <a:rPr lang="ru-RU" sz="1500" dirty="0" smtClean="0"/>
              <a:t> </a:t>
            </a:r>
            <a:r>
              <a:rPr lang="ru-RU" sz="1500" dirty="0" err="1" smtClean="0"/>
              <a:t>шкільних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бібліотек</a:t>
            </a:r>
            <a:r>
              <a:rPr lang="ru-RU" sz="1500" dirty="0" smtClean="0"/>
              <a:t> </a:t>
            </a:r>
            <a:r>
              <a:rPr lang="ru-RU" sz="1500" dirty="0" err="1" smtClean="0"/>
              <a:t>має</a:t>
            </a:r>
            <a:r>
              <a:rPr lang="ru-RU" sz="1500" dirty="0" smtClean="0"/>
              <a:t> </a:t>
            </a:r>
            <a:r>
              <a:rPr lang="ru-RU" sz="1500" dirty="0" err="1" smtClean="0"/>
              <a:t>сприяти</a:t>
            </a:r>
            <a:r>
              <a:rPr lang="ru-RU" sz="1500" dirty="0" smtClean="0"/>
              <a:t> </a:t>
            </a:r>
            <a:r>
              <a:rPr lang="ru-RU" sz="1500" dirty="0" err="1" smtClean="0"/>
              <a:t>зростанню</a:t>
            </a:r>
            <a:r>
              <a:rPr lang="ru-RU" sz="1500" dirty="0" smtClean="0"/>
              <a:t> </a:t>
            </a:r>
            <a:r>
              <a:rPr lang="ru-RU" sz="1500" dirty="0" err="1" smtClean="0"/>
              <a:t>престижності</a:t>
            </a:r>
            <a:r>
              <a:rPr lang="ru-RU" sz="1500" dirty="0" smtClean="0"/>
              <a:t> </a:t>
            </a:r>
            <a:r>
              <a:rPr lang="ru-RU" sz="1500" dirty="0" err="1" smtClean="0"/>
              <a:t>читання</a:t>
            </a:r>
            <a:r>
              <a:rPr lang="ru-RU" sz="1500" dirty="0" smtClean="0"/>
              <a:t> як </a:t>
            </a:r>
            <a:r>
              <a:rPr lang="ru-RU" sz="1500" dirty="0" err="1" smtClean="0"/>
              <a:t>культурної</a:t>
            </a:r>
            <a:r>
              <a:rPr lang="ru-RU" sz="1500" dirty="0" smtClean="0"/>
              <a:t> </a:t>
            </a:r>
            <a:r>
              <a:rPr lang="ru-RU" sz="1500" dirty="0" err="1" smtClean="0"/>
              <a:t>цінності</a:t>
            </a:r>
            <a:r>
              <a:rPr lang="ru-RU" sz="1500" dirty="0" smtClean="0"/>
              <a:t>, </a:t>
            </a:r>
            <a:r>
              <a:rPr lang="ru-RU" sz="1500" dirty="0" err="1" smtClean="0"/>
              <a:t>використанню</a:t>
            </a:r>
            <a:r>
              <a:rPr lang="ru-RU" sz="1500" dirty="0" smtClean="0"/>
              <a:t> потужного </a:t>
            </a:r>
            <a:r>
              <a:rPr lang="ru-RU" sz="1500" dirty="0" err="1" smtClean="0"/>
              <a:t>виховного</a:t>
            </a:r>
            <a:r>
              <a:rPr lang="ru-RU" sz="1500" dirty="0" smtClean="0"/>
              <a:t> </a:t>
            </a:r>
            <a:r>
              <a:rPr lang="ru-RU" sz="1500" dirty="0" err="1" smtClean="0"/>
              <a:t>потенціалу</a:t>
            </a:r>
            <a:r>
              <a:rPr lang="ru-RU" sz="1500" dirty="0" smtClean="0"/>
              <a:t> </a:t>
            </a:r>
            <a:r>
              <a:rPr lang="ru-RU" sz="1500" dirty="0" err="1" smtClean="0"/>
              <a:t>української</a:t>
            </a:r>
            <a:r>
              <a:rPr lang="ru-RU" sz="1500" dirty="0" smtClean="0"/>
              <a:t> </a:t>
            </a:r>
            <a:r>
              <a:rPr lang="ru-RU" sz="1500" dirty="0" err="1" smtClean="0"/>
              <a:t>літератури</a:t>
            </a:r>
            <a:r>
              <a:rPr lang="ru-RU" sz="1500" dirty="0" smtClean="0"/>
              <a:t>, </a:t>
            </a:r>
            <a:r>
              <a:rPr lang="ru-RU" sz="1500" dirty="0" err="1" smtClean="0"/>
              <a:t>застосуванню</a:t>
            </a:r>
            <a:r>
              <a:rPr lang="ru-RU" sz="1500" dirty="0" smtClean="0"/>
              <a:t> </a:t>
            </a:r>
            <a:r>
              <a:rPr lang="ru-RU" sz="1500" dirty="0" err="1" smtClean="0"/>
              <a:t>сучасних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підходів</a:t>
            </a:r>
            <a:r>
              <a:rPr lang="ru-RU" sz="1500" dirty="0" smtClean="0"/>
              <a:t> до </a:t>
            </a:r>
            <a:r>
              <a:rPr lang="ru-RU" sz="1500" dirty="0" err="1" smtClean="0"/>
              <a:t>прививання</a:t>
            </a:r>
            <a:r>
              <a:rPr lang="ru-RU" sz="1500" dirty="0" smtClean="0"/>
              <a:t> </a:t>
            </a:r>
            <a:r>
              <a:rPr lang="ru-RU" sz="1500" dirty="0" err="1" smtClean="0"/>
              <a:t>навичок</a:t>
            </a:r>
            <a:r>
              <a:rPr lang="ru-RU" sz="1500" dirty="0" smtClean="0"/>
              <a:t> </a:t>
            </a:r>
            <a:r>
              <a:rPr lang="ru-RU" sz="1500" dirty="0" err="1" smtClean="0"/>
              <a:t>читання</a:t>
            </a:r>
            <a:r>
              <a:rPr lang="ru-RU" sz="1500" dirty="0" smtClean="0"/>
              <a:t>, </a:t>
            </a:r>
            <a:r>
              <a:rPr lang="ru-RU" sz="1500" dirty="0" err="1" smtClean="0"/>
              <a:t>обміну</a:t>
            </a:r>
            <a:r>
              <a:rPr lang="ru-RU" sz="1500" dirty="0" smtClean="0"/>
              <a:t> </a:t>
            </a:r>
            <a:r>
              <a:rPr lang="ru-RU" sz="1500" dirty="0" err="1" smtClean="0"/>
              <a:t>досвідом</a:t>
            </a:r>
            <a:r>
              <a:rPr lang="ru-RU" sz="1500" dirty="0" smtClean="0"/>
              <a:t> </a:t>
            </a:r>
            <a:r>
              <a:rPr lang="ru-RU" sz="1500" dirty="0" err="1" smtClean="0"/>
              <a:t>між</a:t>
            </a:r>
            <a:r>
              <a:rPr lang="ru-RU" sz="1500" dirty="0" smtClean="0"/>
              <a:t> </a:t>
            </a:r>
            <a:r>
              <a:rPr lang="ru-RU" sz="1500" dirty="0" err="1" smtClean="0"/>
              <a:t>бібліотекарями</a:t>
            </a:r>
            <a:r>
              <a:rPr lang="ru-RU" sz="1500" dirty="0" smtClean="0"/>
              <a:t> </a:t>
            </a:r>
            <a:r>
              <a:rPr lang="ru-RU" sz="1500" dirty="0" err="1" smtClean="0"/>
              <a:t>щодо</a:t>
            </a:r>
            <a:r>
              <a:rPr lang="ru-RU" sz="1500" dirty="0" smtClean="0"/>
              <a:t> </a:t>
            </a:r>
            <a:r>
              <a:rPr lang="ru-RU" sz="1500" dirty="0" err="1" smtClean="0"/>
              <a:t>його</a:t>
            </a:r>
            <a:r>
              <a:rPr lang="ru-RU" sz="1500" dirty="0" smtClean="0"/>
              <a:t> </a:t>
            </a:r>
            <a:r>
              <a:rPr lang="ru-RU" sz="1500" dirty="0" err="1" smtClean="0"/>
              <a:t>популяризації</a:t>
            </a:r>
            <a:r>
              <a:rPr lang="ru-RU" sz="1500" dirty="0" smtClean="0"/>
              <a:t>, </a:t>
            </a:r>
            <a:r>
              <a:rPr lang="ru-RU" sz="1500" dirty="0" err="1" smtClean="0"/>
              <a:t>залученню</a:t>
            </a:r>
            <a:r>
              <a:rPr lang="ru-RU" sz="1500" dirty="0" smtClean="0"/>
              <a:t> </a:t>
            </a:r>
            <a:r>
              <a:rPr lang="ru-RU" sz="1500" dirty="0" err="1" smtClean="0"/>
              <a:t>нових</a:t>
            </a:r>
            <a:r>
              <a:rPr lang="ru-RU" sz="1500" dirty="0" smtClean="0"/>
              <a:t> </a:t>
            </a:r>
            <a:r>
              <a:rPr lang="ru-RU" sz="1500" dirty="0" err="1" smtClean="0"/>
              <a:t>користувачів</a:t>
            </a:r>
            <a:r>
              <a:rPr lang="ru-RU" sz="1500" dirty="0" smtClean="0"/>
              <a:t> </a:t>
            </a:r>
            <a:r>
              <a:rPr lang="ru-RU" sz="1500" dirty="0" err="1" smtClean="0"/>
              <a:t>до</a:t>
            </a:r>
            <a:r>
              <a:rPr lang="ru-RU" sz="1500" dirty="0" smtClean="0"/>
              <a:t> </a:t>
            </a:r>
            <a:r>
              <a:rPr lang="ru-RU" sz="1500" dirty="0" err="1" smtClean="0"/>
              <a:t>бібліотек</a:t>
            </a:r>
            <a:r>
              <a:rPr lang="ru-RU" sz="1500" dirty="0" smtClean="0"/>
              <a:t>. </a:t>
            </a:r>
          </a:p>
          <a:p>
            <a:r>
              <a:rPr lang="ru-RU" sz="1500" dirty="0"/>
              <a:t>	</a:t>
            </a:r>
            <a:r>
              <a:rPr lang="ru-RU" sz="1500" dirty="0" err="1" smtClean="0"/>
              <a:t>Із</a:t>
            </a:r>
            <a:r>
              <a:rPr lang="ru-RU" sz="1500" dirty="0" smtClean="0"/>
              <a:t> метою </a:t>
            </a:r>
            <a:r>
              <a:rPr lang="ru-RU" sz="1500" dirty="0" err="1" smtClean="0"/>
              <a:t>посилення</a:t>
            </a:r>
            <a:r>
              <a:rPr lang="ru-RU" sz="1500" dirty="0" smtClean="0"/>
              <a:t> </a:t>
            </a:r>
            <a:r>
              <a:rPr lang="ru-RU" sz="1500" dirty="0" err="1" smtClean="0"/>
              <a:t>ролі</a:t>
            </a:r>
            <a:r>
              <a:rPr lang="ru-RU" sz="1500" dirty="0" smtClean="0"/>
              <a:t> </a:t>
            </a:r>
            <a:r>
              <a:rPr lang="ru-RU" sz="1500" dirty="0" err="1" smtClean="0"/>
              <a:t>шкільної</a:t>
            </a:r>
            <a:r>
              <a:rPr lang="ru-RU" sz="1500" dirty="0" smtClean="0"/>
              <a:t> </a:t>
            </a:r>
            <a:r>
              <a:rPr lang="ru-RU" sz="1500" dirty="0" err="1" smtClean="0"/>
              <a:t>бібліотеки</a:t>
            </a:r>
            <a:r>
              <a:rPr lang="ru-RU" sz="1500" dirty="0" smtClean="0"/>
              <a:t> у </a:t>
            </a:r>
            <a:r>
              <a:rPr lang="ru-RU" sz="1500" dirty="0" err="1" smtClean="0"/>
              <a:t>відродженні</a:t>
            </a:r>
            <a:r>
              <a:rPr lang="ru-RU" sz="1500" dirty="0" smtClean="0"/>
              <a:t> </a:t>
            </a:r>
            <a:r>
              <a:rPr lang="ru-RU" sz="1500" dirty="0" err="1" smtClean="0"/>
              <a:t>читання</a:t>
            </a:r>
            <a:r>
              <a:rPr lang="ru-RU" sz="1500" dirty="0" smtClean="0"/>
              <a:t> як </a:t>
            </a:r>
            <a:r>
              <a:rPr lang="ru-RU" sz="1500" dirty="0" err="1" smtClean="0"/>
              <a:t>духовної</a:t>
            </a:r>
            <a:r>
              <a:rPr lang="ru-RU" sz="1500" dirty="0" smtClean="0"/>
              <a:t> потреби </a:t>
            </a:r>
            <a:r>
              <a:rPr lang="ru-RU" sz="1500" dirty="0" err="1" smtClean="0"/>
              <a:t>дитини</a:t>
            </a:r>
            <a:r>
              <a:rPr lang="ru-RU" sz="1500" dirty="0" smtClean="0"/>
              <a:t>, а </a:t>
            </a:r>
            <a:r>
              <a:rPr lang="ru-RU" sz="1500" dirty="0" err="1" smtClean="0"/>
              <a:t>також</a:t>
            </a:r>
            <a:r>
              <a:rPr lang="ru-RU" sz="1500" dirty="0" smtClean="0"/>
              <a:t> </a:t>
            </a:r>
            <a:r>
              <a:rPr lang="ru-RU" sz="1500" dirty="0" err="1" smtClean="0"/>
              <a:t>популяризації</a:t>
            </a:r>
            <a:r>
              <a:rPr lang="ru-RU" sz="1500" dirty="0" smtClean="0"/>
              <a:t> </a:t>
            </a:r>
            <a:r>
              <a:rPr lang="ru-RU" sz="1500" dirty="0" err="1" smtClean="0"/>
              <a:t>української</a:t>
            </a:r>
            <a:r>
              <a:rPr lang="ru-RU" sz="1500" dirty="0" smtClean="0"/>
              <a:t> книги, </a:t>
            </a:r>
            <a:r>
              <a:rPr lang="ru-RU" sz="1500" dirty="0" err="1" smtClean="0"/>
              <a:t>історії</a:t>
            </a:r>
            <a:r>
              <a:rPr lang="ru-RU" sz="1500" dirty="0" smtClean="0"/>
              <a:t> </a:t>
            </a:r>
            <a:r>
              <a:rPr lang="ru-RU" sz="1500" dirty="0" err="1" smtClean="0"/>
              <a:t>України</a:t>
            </a:r>
            <a:r>
              <a:rPr lang="ru-RU" sz="1500" dirty="0" smtClean="0"/>
              <a:t>, </a:t>
            </a:r>
            <a:r>
              <a:rPr lang="ru-RU" sz="1500" dirty="0" err="1" smtClean="0"/>
              <a:t>краєзнавчих</a:t>
            </a:r>
            <a:r>
              <a:rPr lang="ru-RU" sz="1500" dirty="0" smtClean="0"/>
              <a:t> </a:t>
            </a:r>
            <a:r>
              <a:rPr lang="ru-RU" sz="1500" dirty="0" err="1" smtClean="0"/>
              <a:t>матеріалів</a:t>
            </a:r>
            <a:r>
              <a:rPr lang="ru-RU" sz="1500" dirty="0" smtClean="0"/>
              <a:t>, </a:t>
            </a:r>
            <a:r>
              <a:rPr lang="ru-RU" sz="1500" dirty="0" err="1" smtClean="0"/>
              <a:t>народних</a:t>
            </a:r>
            <a:r>
              <a:rPr lang="ru-RU" sz="1500" dirty="0" smtClean="0"/>
              <a:t> </a:t>
            </a:r>
            <a:r>
              <a:rPr lang="ru-RU" sz="1500" dirty="0" err="1" smtClean="0"/>
              <a:t>традицій</a:t>
            </a:r>
            <a:r>
              <a:rPr lang="ru-RU" sz="1500" dirty="0" smtClean="0"/>
              <a:t>, </a:t>
            </a:r>
            <a:r>
              <a:rPr lang="ru-RU" sz="1500" dirty="0" err="1" smtClean="0"/>
              <a:t>звичаїв</a:t>
            </a:r>
            <a:r>
              <a:rPr lang="ru-RU" sz="1500" dirty="0" smtClean="0"/>
              <a:t> </a:t>
            </a:r>
            <a:r>
              <a:rPr lang="ru-RU" sz="1500" dirty="0" err="1" smtClean="0"/>
              <a:t>було</a:t>
            </a:r>
            <a:r>
              <a:rPr lang="ru-RU" sz="1500" dirty="0" smtClean="0"/>
              <a:t> проведено ряд </a:t>
            </a:r>
            <a:r>
              <a:rPr lang="ru-RU" sz="1500" dirty="0" err="1" smtClean="0"/>
              <a:t>виховних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заходів</a:t>
            </a:r>
            <a:r>
              <a:rPr lang="ru-RU" sz="1500" i="1" dirty="0" smtClean="0"/>
              <a:t>.</a:t>
            </a:r>
          </a:p>
          <a:p>
            <a:endParaRPr lang="ru-RU" sz="1500" i="1" dirty="0"/>
          </a:p>
          <a:p>
            <a:r>
              <a:rPr lang="ru-RU" sz="1500" i="1" dirty="0" smtClean="0"/>
              <a:t>	</a:t>
            </a:r>
            <a:r>
              <a:rPr lang="ru-RU" sz="1500" dirty="0" smtClean="0"/>
              <a:t>Перед початком  </a:t>
            </a:r>
            <a:r>
              <a:rPr lang="ru-RU" sz="1500" dirty="0" err="1" smtClean="0"/>
              <a:t>Всеукраїнського</a:t>
            </a:r>
            <a:r>
              <a:rPr lang="ru-RU" sz="1500" dirty="0" smtClean="0"/>
              <a:t> </a:t>
            </a:r>
            <a:r>
              <a:rPr lang="ru-RU" sz="1500" dirty="0" err="1" smtClean="0"/>
              <a:t>місячника</a:t>
            </a:r>
            <a:r>
              <a:rPr lang="ru-RU" sz="1500" dirty="0" smtClean="0"/>
              <a:t> </a:t>
            </a:r>
            <a:r>
              <a:rPr lang="ru-RU" sz="1500" dirty="0" err="1" smtClean="0"/>
              <a:t>шкільних</a:t>
            </a:r>
            <a:r>
              <a:rPr lang="ru-RU" sz="1500" dirty="0" smtClean="0"/>
              <a:t> </a:t>
            </a:r>
            <a:r>
              <a:rPr lang="ru-RU" sz="1500" dirty="0" err="1" smtClean="0"/>
              <a:t>бібліотек</a:t>
            </a:r>
            <a:r>
              <a:rPr lang="ru-RU" sz="1500" dirty="0" smtClean="0"/>
              <a:t> в </a:t>
            </a:r>
            <a:r>
              <a:rPr lang="ru-RU" sz="1500" dirty="0" err="1" smtClean="0"/>
              <a:t>вестибюлі</a:t>
            </a:r>
            <a:r>
              <a:rPr lang="ru-RU" sz="1500" dirty="0" smtClean="0"/>
              <a:t> </a:t>
            </a:r>
            <a:r>
              <a:rPr lang="ru-RU" sz="1500" dirty="0" err="1" smtClean="0"/>
              <a:t>школи</a:t>
            </a:r>
            <a:r>
              <a:rPr lang="ru-RU" sz="1500" dirty="0" smtClean="0"/>
              <a:t> , </a:t>
            </a:r>
            <a:r>
              <a:rPr lang="ru-RU" sz="1500" dirty="0" err="1" smtClean="0"/>
              <a:t>ще</a:t>
            </a:r>
            <a:r>
              <a:rPr lang="ru-RU" sz="1500" dirty="0" smtClean="0"/>
              <a:t> </a:t>
            </a:r>
            <a:r>
              <a:rPr lang="ru-RU" sz="1500" dirty="0" err="1" smtClean="0"/>
              <a:t>наприкінці</a:t>
            </a:r>
            <a:r>
              <a:rPr lang="ru-RU" sz="1500" dirty="0" smtClean="0"/>
              <a:t> </a:t>
            </a:r>
            <a:r>
              <a:rPr lang="ru-RU" sz="1500" dirty="0" err="1" smtClean="0"/>
              <a:t>вересня</a:t>
            </a:r>
            <a:r>
              <a:rPr lang="ru-RU" sz="1500" dirty="0" smtClean="0"/>
              <a:t> ,на </a:t>
            </a:r>
            <a:r>
              <a:rPr lang="ru-RU" sz="1500" dirty="0" err="1" smtClean="0"/>
              <a:t>стенді</a:t>
            </a:r>
            <a:r>
              <a:rPr lang="ru-RU" sz="1500" dirty="0" smtClean="0"/>
              <a:t>  « Ми </a:t>
            </a:r>
            <a:r>
              <a:rPr lang="ru-RU" sz="1500" dirty="0" err="1" smtClean="0"/>
              <a:t>інформуємо</a:t>
            </a:r>
            <a:r>
              <a:rPr lang="ru-RU" sz="1500" dirty="0" smtClean="0"/>
              <a:t>»  </a:t>
            </a:r>
            <a:r>
              <a:rPr lang="ru-RU" sz="1500" dirty="0" err="1" smtClean="0"/>
              <a:t>розмістили</a:t>
            </a:r>
            <a:r>
              <a:rPr lang="ru-RU" sz="1500" dirty="0" smtClean="0"/>
              <a:t>   </a:t>
            </a:r>
            <a:r>
              <a:rPr lang="ru-RU" sz="1500" dirty="0" err="1" smtClean="0"/>
              <a:t>оголошення</a:t>
            </a:r>
            <a:r>
              <a:rPr lang="ru-RU" sz="1500" dirty="0" smtClean="0"/>
              <a:t>  та план </a:t>
            </a:r>
            <a:r>
              <a:rPr lang="ru-RU" sz="1500" dirty="0" err="1" smtClean="0"/>
              <a:t>пр</a:t>
            </a:r>
            <a:r>
              <a:rPr lang="ru-RU" sz="1400" dirty="0" err="1" smtClean="0"/>
              <a:t>оведення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місячника</a:t>
            </a:r>
            <a:r>
              <a:rPr lang="ru-RU" sz="1400" dirty="0" smtClean="0"/>
              <a:t>..</a:t>
            </a:r>
            <a:endParaRPr lang="ru-RU" sz="1400" dirty="0"/>
          </a:p>
          <a:p>
            <a:r>
              <a:rPr lang="ru-RU" sz="1400" dirty="0" smtClean="0"/>
              <a:t>	</a:t>
            </a:r>
            <a:r>
              <a:rPr lang="ru-RU" sz="1400" dirty="0" err="1" smtClean="0"/>
              <a:t>Також</a:t>
            </a:r>
            <a:r>
              <a:rPr lang="ru-RU" sz="1400" dirty="0" smtClean="0"/>
              <a:t> </a:t>
            </a:r>
            <a:r>
              <a:rPr lang="ru-RU" sz="1400" dirty="0" err="1" smtClean="0"/>
              <a:t>розмістили</a:t>
            </a:r>
            <a:r>
              <a:rPr lang="ru-RU" sz="1400" dirty="0" smtClean="0"/>
              <a:t> </a:t>
            </a:r>
            <a:r>
              <a:rPr lang="ru-RU" sz="1400" dirty="0" err="1" smtClean="0"/>
              <a:t>оголошення</a:t>
            </a:r>
            <a:r>
              <a:rPr lang="ru-RU" sz="1400" dirty="0" smtClean="0"/>
              <a:t> про </a:t>
            </a:r>
            <a:r>
              <a:rPr lang="ru-RU" sz="1400" dirty="0" err="1" smtClean="0"/>
              <a:t>проведення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акції</a:t>
            </a:r>
            <a:r>
              <a:rPr lang="ru-RU" sz="1400" dirty="0" smtClean="0"/>
              <a:t>                                        «  </a:t>
            </a:r>
            <a:r>
              <a:rPr lang="ru-RU" sz="1400" dirty="0" err="1" smtClean="0"/>
              <a:t>Подаруй</a:t>
            </a:r>
            <a:r>
              <a:rPr lang="ru-RU" sz="1400" dirty="0" smtClean="0"/>
              <a:t> книгу </a:t>
            </a:r>
            <a:r>
              <a:rPr lang="ru-RU" sz="1400" dirty="0" err="1" smtClean="0"/>
              <a:t>бібліотеці</a:t>
            </a:r>
            <a:r>
              <a:rPr lang="ru-RU" sz="1400" dirty="0" smtClean="0"/>
              <a:t> </a:t>
            </a:r>
            <a:r>
              <a:rPr lang="ru-RU" sz="1400" dirty="0" err="1" smtClean="0"/>
              <a:t>зі</a:t>
            </a:r>
            <a:r>
              <a:rPr lang="ru-RU" sz="1400" dirty="0" smtClean="0"/>
              <a:t> </a:t>
            </a:r>
            <a:r>
              <a:rPr lang="ru-RU" sz="1400" dirty="0" err="1" smtClean="0"/>
              <a:t>своїм</a:t>
            </a:r>
            <a:r>
              <a:rPr lang="ru-RU" sz="1400" dirty="0" smtClean="0"/>
              <a:t> автографом»</a:t>
            </a:r>
            <a:r>
              <a:rPr lang="ru-RU" sz="1400" i="1" dirty="0" smtClean="0"/>
              <a:t/>
            </a:r>
            <a:br>
              <a:rPr lang="ru-RU" sz="1400" i="1" dirty="0" smtClean="0"/>
            </a:br>
            <a:endParaRPr lang="ru-RU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8043" y="629912"/>
            <a:ext cx="6134815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FF0000"/>
                </a:solidFill>
              </a:rPr>
              <a:t>Дорогий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друже</a:t>
            </a:r>
            <a:r>
              <a:rPr lang="ru-RU" sz="3600" b="1" dirty="0" smtClean="0">
                <a:solidFill>
                  <a:srgbClr val="FF0000"/>
                </a:solidFill>
              </a:rPr>
              <a:t>!</a:t>
            </a:r>
          </a:p>
          <a:p>
            <a:pPr algn="ctr"/>
            <a:endParaRPr lang="ru-RU" sz="2400" dirty="0">
              <a:solidFill>
                <a:srgbClr val="0070C0"/>
              </a:solidFill>
            </a:endParaRPr>
          </a:p>
          <a:p>
            <a:pPr algn="just"/>
            <a:r>
              <a:rPr lang="ru-RU" b="1" dirty="0" err="1">
                <a:solidFill>
                  <a:srgbClr val="0070C0"/>
                </a:solidFill>
              </a:rPr>
              <a:t>Мабуть</a:t>
            </a:r>
            <a:r>
              <a:rPr lang="ru-RU" b="1" dirty="0">
                <a:solidFill>
                  <a:srgbClr val="0070C0"/>
                </a:solidFill>
              </a:rPr>
              <a:t>, у тебе </a:t>
            </a:r>
            <a:r>
              <a:rPr lang="ru-RU" b="1" dirty="0" err="1">
                <a:solidFill>
                  <a:srgbClr val="0070C0"/>
                </a:solidFill>
              </a:rPr>
              <a:t>вдома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є</a:t>
            </a:r>
            <a:r>
              <a:rPr lang="ru-RU" b="1" dirty="0">
                <a:solidFill>
                  <a:srgbClr val="0070C0"/>
                </a:solidFill>
              </a:rPr>
              <a:t> книги, </a:t>
            </a:r>
            <a:r>
              <a:rPr lang="ru-RU" b="1" dirty="0" err="1">
                <a:solidFill>
                  <a:srgbClr val="0070C0"/>
                </a:solidFill>
              </a:rPr>
              <a:t>які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ти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вже</a:t>
            </a:r>
            <a:r>
              <a:rPr lang="ru-RU" b="1" dirty="0">
                <a:solidFill>
                  <a:srgbClr val="0070C0"/>
                </a:solidFill>
              </a:rPr>
              <a:t> давно прочитав. Вони сиротливо стоять на </a:t>
            </a:r>
            <a:r>
              <a:rPr lang="ru-RU" b="1" dirty="0" err="1">
                <a:solidFill>
                  <a:srgbClr val="0070C0"/>
                </a:solidFill>
              </a:rPr>
              <a:t>твоїй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книжковій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полиці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мріють</a:t>
            </a:r>
            <a:r>
              <a:rPr lang="ru-RU" b="1" dirty="0">
                <a:solidFill>
                  <a:srgbClr val="0070C0"/>
                </a:solidFill>
              </a:rPr>
              <a:t> про те, </a:t>
            </a:r>
            <a:r>
              <a:rPr lang="ru-RU" b="1" dirty="0" err="1">
                <a:solidFill>
                  <a:srgbClr val="0070C0"/>
                </a:solidFill>
              </a:rPr>
              <a:t>щоб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їх</a:t>
            </a:r>
            <a:r>
              <a:rPr lang="ru-RU" b="1" dirty="0">
                <a:solidFill>
                  <a:srgbClr val="0070C0"/>
                </a:solidFill>
              </a:rPr>
              <a:t> прочитали </a:t>
            </a:r>
            <a:r>
              <a:rPr lang="ru-RU" b="1" dirty="0" err="1">
                <a:solidFill>
                  <a:srgbClr val="0070C0"/>
                </a:solidFill>
              </a:rPr>
              <a:t>твої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друзі</a:t>
            </a:r>
            <a:r>
              <a:rPr lang="ru-RU" b="1" dirty="0">
                <a:solidFill>
                  <a:srgbClr val="0070C0"/>
                </a:solidFill>
              </a:rPr>
              <a:t> та ровесники.</a:t>
            </a:r>
          </a:p>
          <a:p>
            <a:pPr algn="just"/>
            <a:r>
              <a:rPr lang="ru-RU" b="1" dirty="0" err="1">
                <a:solidFill>
                  <a:srgbClr val="0070C0"/>
                </a:solidFill>
              </a:rPr>
              <a:t>Поділись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з</a:t>
            </a:r>
            <a:r>
              <a:rPr lang="ru-RU" b="1" dirty="0">
                <a:solidFill>
                  <a:srgbClr val="0070C0"/>
                </a:solidFill>
              </a:rPr>
              <a:t> ними </a:t>
            </a:r>
            <a:r>
              <a:rPr lang="ru-RU" b="1" dirty="0" err="1">
                <a:solidFill>
                  <a:srgbClr val="0070C0"/>
                </a:solidFill>
              </a:rPr>
              <a:t>радістю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спілкування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з</a:t>
            </a:r>
            <a:r>
              <a:rPr lang="ru-RU" b="1" dirty="0">
                <a:solidFill>
                  <a:srgbClr val="0070C0"/>
                </a:solidFill>
              </a:rPr>
              <a:t> книгою.</a:t>
            </a:r>
          </a:p>
          <a:p>
            <a:pPr algn="just"/>
            <a:r>
              <a:rPr lang="ru-RU" b="1" dirty="0" err="1">
                <a:solidFill>
                  <a:srgbClr val="0070C0"/>
                </a:solidFill>
              </a:rPr>
              <a:t>Якщо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тобі</a:t>
            </a:r>
            <a:r>
              <a:rPr lang="ru-RU" b="1" dirty="0">
                <a:solidFill>
                  <a:srgbClr val="0070C0"/>
                </a:solidFill>
              </a:rPr>
              <a:t> дозволять батьки, </a:t>
            </a:r>
            <a:r>
              <a:rPr lang="ru-RU" b="1" dirty="0" err="1">
                <a:solidFill>
                  <a:srgbClr val="0070C0"/>
                </a:solidFill>
              </a:rPr>
              <a:t>подаруй</a:t>
            </a:r>
            <a:r>
              <a:rPr lang="ru-RU" b="1" dirty="0">
                <a:solidFill>
                  <a:srgbClr val="0070C0"/>
                </a:solidFill>
              </a:rPr>
              <a:t> книги </a:t>
            </a:r>
            <a:r>
              <a:rPr lang="ru-RU" b="1" dirty="0" err="1">
                <a:solidFill>
                  <a:srgbClr val="0070C0"/>
                </a:solidFill>
              </a:rPr>
              <a:t>нашій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бібліотеці</a:t>
            </a:r>
            <a:r>
              <a:rPr lang="ru-RU" b="1" dirty="0">
                <a:solidFill>
                  <a:srgbClr val="0070C0"/>
                </a:solidFill>
              </a:rPr>
              <a:t>. Хай </a:t>
            </a:r>
            <a:r>
              <a:rPr lang="ru-RU" b="1" dirty="0" err="1">
                <a:solidFill>
                  <a:srgbClr val="0070C0"/>
                </a:solidFill>
              </a:rPr>
              <a:t>їх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прочитають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інші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діти</a:t>
            </a:r>
            <a:r>
              <a:rPr lang="ru-RU" b="1" dirty="0">
                <a:solidFill>
                  <a:srgbClr val="0070C0"/>
                </a:solidFill>
              </a:rPr>
              <a:t>. </a:t>
            </a:r>
            <a:r>
              <a:rPr lang="ru-RU" b="1" dirty="0" err="1">
                <a:solidFill>
                  <a:srgbClr val="0070C0"/>
                </a:solidFill>
              </a:rPr>
              <a:t>Кожна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подарована</a:t>
            </a:r>
            <a:r>
              <a:rPr lang="ru-RU" b="1" dirty="0">
                <a:solidFill>
                  <a:srgbClr val="0070C0"/>
                </a:solidFill>
              </a:rPr>
              <a:t> тобою книга буде </a:t>
            </a:r>
            <a:r>
              <a:rPr lang="ru-RU" sz="2400" b="1" dirty="0" err="1">
                <a:solidFill>
                  <a:srgbClr val="0070C0"/>
                </a:solidFill>
              </a:rPr>
              <a:t>мати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твій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іменний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знак</a:t>
            </a:r>
            <a:endParaRPr lang="ru-RU" sz="2400" b="1" dirty="0" smtClean="0">
              <a:solidFill>
                <a:srgbClr val="00B050"/>
              </a:solidFill>
            </a:endParaRPr>
          </a:p>
          <a:p>
            <a:endParaRPr lang="ru-RU" sz="2400" dirty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2290" name="Picture 2" descr="/Files/images/atributika/Україна Читає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740" y="5580757"/>
            <a:ext cx="5840235" cy="44644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62399" y="7308952"/>
            <a:ext cx="281479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Подарунок</a:t>
            </a:r>
            <a:endParaRPr lang="ru-RU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4005886" y="5076701"/>
            <a:ext cx="144349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6994" y="1332285"/>
            <a:ext cx="67843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/>
              <a:t>Не </a:t>
            </a:r>
            <a:r>
              <a:rPr lang="ru-RU" sz="2800" b="1" i="1" dirty="0" err="1"/>
              <a:t>викинь</a:t>
            </a:r>
            <a:r>
              <a:rPr lang="ru-RU" sz="2800" b="1" i="1" dirty="0"/>
              <a:t> книгу на </a:t>
            </a:r>
            <a:r>
              <a:rPr lang="ru-RU" sz="2800" b="1" i="1" dirty="0" err="1"/>
              <a:t>смітник</a:t>
            </a:r>
            <a:r>
              <a:rPr lang="ru-RU" sz="2800" b="1" i="1" dirty="0"/>
              <a:t>!</a:t>
            </a:r>
            <a:endParaRPr lang="ru-RU" sz="2800" b="1" dirty="0"/>
          </a:p>
          <a:p>
            <a:pPr algn="ctr"/>
            <a:r>
              <a:rPr lang="ru-RU" sz="2800" b="1" i="1" dirty="0" err="1"/>
              <a:t>Її</a:t>
            </a:r>
            <a:r>
              <a:rPr lang="ru-RU" sz="2800" b="1" i="1" dirty="0"/>
              <a:t> </a:t>
            </a:r>
            <a:r>
              <a:rPr lang="ru-RU" sz="2800" b="1" i="1" dirty="0" err="1"/>
              <a:t>віддай</a:t>
            </a:r>
            <a:r>
              <a:rPr lang="ru-RU" sz="2800" b="1" i="1" dirty="0"/>
              <a:t> в </a:t>
            </a:r>
            <a:r>
              <a:rPr lang="ru-RU" sz="2800" b="1" i="1" dirty="0" err="1"/>
              <a:t>бібліотеку</a:t>
            </a:r>
            <a:r>
              <a:rPr lang="ru-RU" sz="2800" b="1" i="1" dirty="0"/>
              <a:t>,</a:t>
            </a:r>
            <a:endParaRPr lang="ru-RU" sz="2800" b="1" dirty="0"/>
          </a:p>
          <a:p>
            <a:pPr algn="ctr"/>
            <a:r>
              <a:rPr lang="ru-RU" sz="2800" b="1" i="1" dirty="0" err="1"/>
              <a:t>Бо</a:t>
            </a:r>
            <a:r>
              <a:rPr lang="ru-RU" sz="2800" b="1" i="1" dirty="0"/>
              <a:t> книга скарб, </a:t>
            </a:r>
            <a:r>
              <a:rPr lang="ru-RU" sz="2800" b="1" i="1" dirty="0" smtClean="0"/>
              <a:t>у </a:t>
            </a:r>
            <a:r>
              <a:rPr lang="ru-RU" sz="2800" b="1" i="1" dirty="0" err="1" smtClean="0"/>
              <a:t>ній</a:t>
            </a:r>
            <a:r>
              <a:rPr lang="ru-RU" sz="2800" b="1" i="1" dirty="0" smtClean="0"/>
              <a:t> </a:t>
            </a:r>
            <a:r>
              <a:rPr lang="ru-RU" sz="2800" b="1" i="1" dirty="0"/>
              <a:t>для тебе</a:t>
            </a:r>
            <a:endParaRPr lang="ru-RU" sz="2800" b="1" dirty="0"/>
          </a:p>
          <a:p>
            <a:pPr algn="ctr"/>
            <a:r>
              <a:rPr lang="ru-RU" sz="2800" b="1" i="1" dirty="0"/>
              <a:t>Думок </a:t>
            </a:r>
            <a:r>
              <a:rPr lang="ru-RU" sz="2800" b="1" i="1" dirty="0" err="1"/>
              <a:t>і</a:t>
            </a:r>
            <a:r>
              <a:rPr lang="ru-RU" sz="2800" b="1" i="1" dirty="0"/>
              <a:t> </a:t>
            </a:r>
            <a:r>
              <a:rPr lang="ru-RU" sz="2800" b="1" i="1" dirty="0" err="1"/>
              <a:t>висловів</a:t>
            </a:r>
            <a:r>
              <a:rPr lang="ru-RU" sz="2800" b="1" i="1" dirty="0"/>
              <a:t> </a:t>
            </a:r>
            <a:r>
              <a:rPr lang="ru-RU" sz="2800" b="1" i="1" dirty="0" err="1"/>
              <a:t>квітник</a:t>
            </a:r>
            <a:r>
              <a:rPr lang="ru-RU" sz="2800" b="1" i="1" dirty="0"/>
              <a:t>.</a:t>
            </a:r>
            <a:endParaRPr lang="ru-RU" sz="2800" b="1" dirty="0"/>
          </a:p>
          <a:p>
            <a:pPr algn="ctr"/>
            <a:r>
              <a:rPr lang="ru-RU" sz="2800" b="1" i="1" dirty="0"/>
              <a:t>У </a:t>
            </a:r>
            <a:r>
              <a:rPr lang="ru-RU" sz="2800" b="1" i="1" dirty="0" err="1"/>
              <a:t>ній</a:t>
            </a:r>
            <a:r>
              <a:rPr lang="ru-RU" sz="2800" b="1" i="1" dirty="0"/>
              <a:t> </a:t>
            </a:r>
            <a:r>
              <a:rPr lang="ru-RU" sz="2800" b="1" i="1" dirty="0" err="1"/>
              <a:t>поета</a:t>
            </a:r>
            <a:r>
              <a:rPr lang="ru-RU" sz="2800" b="1" i="1" dirty="0"/>
              <a:t> </a:t>
            </a:r>
            <a:r>
              <a:rPr lang="ru-RU" sz="2800" b="1" i="1" dirty="0" err="1"/>
              <a:t>віршів</a:t>
            </a:r>
            <a:r>
              <a:rPr lang="ru-RU" sz="2800" b="1" i="1" dirty="0"/>
              <a:t> море,</a:t>
            </a:r>
            <a:endParaRPr lang="ru-RU" sz="2800" b="1" dirty="0"/>
          </a:p>
          <a:p>
            <a:pPr algn="ctr"/>
            <a:r>
              <a:rPr lang="ru-RU" sz="2800" b="1" i="1" dirty="0" err="1"/>
              <a:t>Кохання</a:t>
            </a:r>
            <a:r>
              <a:rPr lang="ru-RU" sz="2800" b="1" i="1" dirty="0"/>
              <a:t>, </a:t>
            </a:r>
            <a:r>
              <a:rPr lang="ru-RU" sz="2800" b="1" i="1" dirty="0" err="1"/>
              <a:t>радість</a:t>
            </a:r>
            <a:r>
              <a:rPr lang="ru-RU" sz="2800" b="1" i="1" dirty="0"/>
              <a:t>, </a:t>
            </a:r>
            <a:r>
              <a:rPr lang="ru-RU" sz="2800" b="1" i="1" dirty="0" err="1"/>
              <a:t>смуток</a:t>
            </a:r>
            <a:r>
              <a:rPr lang="ru-RU" sz="2800" b="1" i="1" dirty="0"/>
              <a:t>, </a:t>
            </a:r>
            <a:r>
              <a:rPr lang="ru-RU" sz="2800" b="1" i="1" dirty="0" err="1"/>
              <a:t>біль</a:t>
            </a:r>
            <a:r>
              <a:rPr lang="ru-RU" sz="2800" b="1" i="1" dirty="0"/>
              <a:t>.</a:t>
            </a:r>
            <a:endParaRPr lang="ru-RU" sz="2800" b="1" dirty="0"/>
          </a:p>
          <a:p>
            <a:pPr algn="ctr"/>
            <a:r>
              <a:rPr lang="ru-RU" sz="2800" b="1" i="1" dirty="0"/>
              <a:t>А </a:t>
            </a:r>
            <a:r>
              <a:rPr lang="ru-RU" sz="2800" b="1" i="1" dirty="0" err="1"/>
              <a:t>ще</a:t>
            </a:r>
            <a:r>
              <a:rPr lang="ru-RU" sz="2800" b="1" i="1" dirty="0"/>
              <a:t> </a:t>
            </a:r>
            <a:r>
              <a:rPr lang="ru-RU" sz="2800" b="1" i="1" dirty="0" err="1"/>
              <a:t>незвідані</a:t>
            </a:r>
            <a:r>
              <a:rPr lang="ru-RU" sz="2800" b="1" i="1" dirty="0"/>
              <a:t> </a:t>
            </a:r>
            <a:r>
              <a:rPr lang="ru-RU" sz="2800" b="1" i="1" dirty="0" err="1"/>
              <a:t>простори</a:t>
            </a:r>
            <a:endParaRPr lang="ru-RU" sz="2800" b="1" dirty="0"/>
          </a:p>
          <a:p>
            <a:pPr algn="ctr"/>
            <a:r>
              <a:rPr lang="ru-RU" sz="2800" b="1" i="1" dirty="0" err="1"/>
              <a:t>Письменник</a:t>
            </a:r>
            <a:r>
              <a:rPr lang="ru-RU" sz="2800" b="1" i="1" dirty="0"/>
              <a:t> </a:t>
            </a:r>
            <a:r>
              <a:rPr lang="ru-RU" sz="2800" b="1" i="1" dirty="0" err="1"/>
              <a:t>відкриває</a:t>
            </a:r>
            <a:r>
              <a:rPr lang="ru-RU" sz="2800" b="1" i="1" dirty="0"/>
              <a:t> в </a:t>
            </a:r>
            <a:r>
              <a:rPr lang="ru-RU" sz="2800" b="1" i="1" dirty="0" err="1"/>
              <a:t>ній</a:t>
            </a:r>
            <a:r>
              <a:rPr lang="ru-RU" sz="2800" b="1" i="1" dirty="0"/>
              <a:t>.</a:t>
            </a:r>
            <a:endParaRPr lang="ru-RU" sz="2800" b="1" dirty="0"/>
          </a:p>
          <a:p>
            <a:pPr algn="ctr"/>
            <a:r>
              <a:rPr lang="ru-RU" sz="2800" b="1" i="1" dirty="0" err="1"/>
              <a:t>Тож</a:t>
            </a:r>
            <a:r>
              <a:rPr lang="ru-RU" sz="2800" b="1" i="1" dirty="0"/>
              <a:t> дурно книгу не </a:t>
            </a:r>
            <a:r>
              <a:rPr lang="ru-RU" sz="2800" b="1" i="1" dirty="0" err="1"/>
              <a:t>змарнуй</a:t>
            </a:r>
            <a:endParaRPr lang="ru-RU" sz="2800" b="1" dirty="0"/>
          </a:p>
          <a:p>
            <a:pPr algn="ctr"/>
            <a:r>
              <a:rPr lang="ru-RU" sz="2800" b="1" i="1" dirty="0" err="1"/>
              <a:t>Бібліотеці</a:t>
            </a:r>
            <a:r>
              <a:rPr lang="ru-RU" sz="2800" b="1" i="1" dirty="0"/>
              <a:t> </a:t>
            </a:r>
            <a:r>
              <a:rPr lang="ru-RU" sz="2800" b="1" i="1" dirty="0" err="1"/>
              <a:t>подаруй</a:t>
            </a:r>
            <a:r>
              <a:rPr lang="ru-RU" sz="2800" b="1" i="1" dirty="0"/>
              <a:t>!</a:t>
            </a:r>
            <a:endParaRPr lang="ru-RU" sz="2800" b="1" dirty="0"/>
          </a:p>
        </p:txBody>
      </p:sp>
      <p:pic>
        <p:nvPicPr>
          <p:cNvPr id="15366" name="Picture 6" descr="http://simfer-school16.ucoz.org/foto-menu/nedelja_bibliote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043" y="6156511"/>
            <a:ext cx="6206989" cy="4119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lviv-udar.com/wp-content/uploads/2012/09/%D0%9F%D0%BE%D0%B4%D0%B0%D1%80%D1%83%D0%B9-%D0%BA%D0%BD%D0%B8%D0%B6%D0%BA%D1%83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7578725" cy="10687016"/>
          </a:xfrm>
          <a:prstGeom prst="rect">
            <a:avLst/>
          </a:prstGeom>
          <a:noFill/>
        </p:spPr>
      </p:pic>
      <p:pic>
        <p:nvPicPr>
          <p:cNvPr id="6" name="Picture 2" descr="http://lviv-udar.com/wp-content/uploads/2012/09/%D0%9F%D0%BE%D0%B4%D0%B0%D1%80%D1%83%D0%B9-%D0%BA%D0%BD%D0%B8%D0%B6%D0%BA%D1%83-1.jpg"/>
          <p:cNvPicPr>
            <a:picLocks noChangeAspect="1" noChangeArrowheads="1"/>
          </p:cNvPicPr>
          <p:nvPr/>
        </p:nvPicPr>
        <p:blipFill>
          <a:blip r:embed="rId2" cstate="print"/>
          <a:srcRect l="55714" t="59632" b="38347"/>
          <a:stretch>
            <a:fillRect/>
          </a:stretch>
        </p:blipFill>
        <p:spPr bwMode="auto">
          <a:xfrm>
            <a:off x="4222408" y="6372845"/>
            <a:ext cx="3356317" cy="216024"/>
          </a:xfrm>
          <a:prstGeom prst="rect">
            <a:avLst/>
          </a:prstGeom>
          <a:noFill/>
        </p:spPr>
      </p:pic>
      <p:pic>
        <p:nvPicPr>
          <p:cNvPr id="9" name="Picture 2" descr="http://lviv-udar.com/wp-content/uploads/2012/09/%D0%9F%D0%BE%D0%B4%D0%B0%D1%80%D1%83%D0%B9-%D0%BA%D0%BD%D0%B8%D0%B6%D0%BA%D1%83-1.jpg"/>
          <p:cNvPicPr>
            <a:picLocks noChangeAspect="1" noChangeArrowheads="1"/>
          </p:cNvPicPr>
          <p:nvPr/>
        </p:nvPicPr>
        <p:blipFill>
          <a:blip r:embed="rId2" cstate="print"/>
          <a:srcRect l="91133" t="43461" r="627" b="53170"/>
          <a:stretch>
            <a:fillRect/>
          </a:stretch>
        </p:blipFill>
        <p:spPr bwMode="auto">
          <a:xfrm>
            <a:off x="4005885" y="4860677"/>
            <a:ext cx="3572840" cy="1440160"/>
          </a:xfrm>
          <a:prstGeom prst="rect">
            <a:avLst/>
          </a:prstGeom>
          <a:noFill/>
        </p:spPr>
      </p:pic>
      <p:pic>
        <p:nvPicPr>
          <p:cNvPr id="16390" name="Picture 6" descr="http://simfer-school16.ucoz.org/foto-menu/nedelja_bibliote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8931" y="4716661"/>
            <a:ext cx="2428327" cy="1728192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902390" y="9109149"/>
            <a:ext cx="6351338" cy="8640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92" name="Picture 8" descr="http://zadocs.ru/pars_docs/refs/49/48378/48378_html_m38c143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694" y="9109149"/>
            <a:ext cx="7043303" cy="1008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datai/pedagogika/Posobija-po-patrioticheskomu-vospitaniju/0002-003-Nravstvenno-patrioticheskoe-vospitanie-detej-doshkolnogo-vozras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4"/>
            <a:ext cx="7578725" cy="7668989"/>
          </a:xfrm>
          <a:prstGeom prst="rect">
            <a:avLst/>
          </a:prstGeom>
          <a:noFill/>
        </p:spPr>
      </p:pic>
      <p:pic>
        <p:nvPicPr>
          <p:cNvPr id="4" name="Picture 2" descr="http://900igr.net/datai/pedagogika/Posobija-po-patrioticheskomu-vospitaniju/0002-003-Nravstvenno-patrioticheskoe-vospitanie-detej-doshkolnogo-vozrasta.jpg"/>
          <p:cNvPicPr>
            <a:picLocks noChangeAspect="1" noChangeArrowheads="1"/>
          </p:cNvPicPr>
          <p:nvPr/>
        </p:nvPicPr>
        <p:blipFill>
          <a:blip r:embed="rId2" cstate="print"/>
          <a:srcRect t="23599"/>
          <a:stretch>
            <a:fillRect/>
          </a:stretch>
        </p:blipFill>
        <p:spPr bwMode="auto">
          <a:xfrm>
            <a:off x="2" y="6284111"/>
            <a:ext cx="7578725" cy="431318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4986" y="1476301"/>
            <a:ext cx="662473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	</a:t>
            </a:r>
            <a:r>
              <a:rPr lang="uk-UA" sz="1500" dirty="0" smtClean="0"/>
              <a:t>Визначна роль у процесі набуття знань із основ наук належить книзі. Навчити дитину любити її, сприймати як життєдайне невичерпне джерело пізнання світу, знань, виховувати любов до книжки – основні завдання шкільного бібліотекаря при проведенні виховних заходів. </a:t>
            </a:r>
          </a:p>
          <a:p>
            <a:r>
              <a:rPr lang="uk-UA" sz="1500" dirty="0"/>
              <a:t>	</a:t>
            </a:r>
            <a:r>
              <a:rPr lang="uk-UA" sz="1500" dirty="0" smtClean="0"/>
              <a:t> При проведенні виховних заходів використовую як традиційні бібліотечні форми, так і інноваційні технології, а саме проектні, інтерактивні, ігрові.</a:t>
            </a:r>
          </a:p>
          <a:p>
            <a:r>
              <a:rPr lang="uk-UA" sz="1500" dirty="0"/>
              <a:t>	</a:t>
            </a:r>
            <a:r>
              <a:rPr lang="uk-UA" sz="1500" dirty="0" smtClean="0"/>
              <a:t>Так дуже цікаво пройшли захисти проектів над якими учні починали працювати ще на початку навчального року.</a:t>
            </a:r>
          </a:p>
          <a:p>
            <a:r>
              <a:rPr lang="uk-UA" sz="1500" dirty="0" smtClean="0"/>
              <a:t>         Учні 10 класу  разом з учителем української мови та літератури  Євдокимовою Ніною Петрівною працювали над проектом  </a:t>
            </a:r>
            <a:r>
              <a:rPr lang="uk-UA" sz="1500" dirty="0" err="1" smtClean="0"/>
              <a:t>“Поезія</a:t>
            </a:r>
            <a:r>
              <a:rPr lang="uk-UA" sz="1500" dirty="0" smtClean="0"/>
              <a:t> – це свято як любов “ </a:t>
            </a:r>
            <a:r>
              <a:rPr lang="uk-UA" sz="1500" dirty="0" err="1" smtClean="0"/>
              <a:t>.Передувало</a:t>
            </a:r>
            <a:r>
              <a:rPr lang="uk-UA" sz="1500" dirty="0" smtClean="0"/>
              <a:t>  цьому знайомство з творчістю Ліни Костенко, </a:t>
            </a:r>
            <a:r>
              <a:rPr lang="uk-UA" sz="1500" dirty="0" err="1" smtClean="0"/>
              <a:t>перечитано</a:t>
            </a:r>
            <a:r>
              <a:rPr lang="uk-UA" sz="1500" dirty="0" smtClean="0"/>
              <a:t> маса книг , вибрані найцікавіші цитати , переглянуто  </a:t>
            </a:r>
            <a:r>
              <a:rPr lang="uk-UA" sz="1500" dirty="0" err="1" smtClean="0"/>
              <a:t>буктрейлер</a:t>
            </a:r>
            <a:r>
              <a:rPr lang="uk-UA" sz="1500" dirty="0" smtClean="0"/>
              <a:t> на книгу Л.Костенко “ </a:t>
            </a:r>
            <a:r>
              <a:rPr lang="uk-UA" sz="1500" dirty="0" err="1" smtClean="0"/>
              <a:t>Мадона</a:t>
            </a:r>
            <a:r>
              <a:rPr lang="uk-UA" sz="1500" dirty="0" smtClean="0"/>
              <a:t> </a:t>
            </a:r>
            <a:r>
              <a:rPr lang="uk-UA" sz="1500" dirty="0" err="1" smtClean="0"/>
              <a:t>Перехресть”</a:t>
            </a:r>
            <a:endParaRPr lang="uk-UA" sz="1500" dirty="0" smtClean="0"/>
          </a:p>
          <a:p>
            <a:endParaRPr lang="uk-UA" sz="1500" dirty="0" smtClean="0"/>
          </a:p>
          <a:p>
            <a:r>
              <a:rPr lang="uk-UA" sz="1500" dirty="0"/>
              <a:t> </a:t>
            </a:r>
            <a:r>
              <a:rPr lang="uk-UA" sz="1500" dirty="0" smtClean="0"/>
              <a:t> </a:t>
            </a:r>
          </a:p>
          <a:p>
            <a:r>
              <a:rPr lang="uk-UA" sz="1500" dirty="0" smtClean="0"/>
              <a:t> </a:t>
            </a:r>
            <a:endParaRPr lang="ru-RU" sz="1500" dirty="0"/>
          </a:p>
        </p:txBody>
      </p:sp>
      <p:pic>
        <p:nvPicPr>
          <p:cNvPr id="39939" name="Picture 3" descr="C:\Documents and Settings\User\Рабочий стол\фото бібл\IMG_6902.JPG"/>
          <p:cNvPicPr>
            <a:picLocks noChangeAspect="1" noChangeArrowheads="1"/>
          </p:cNvPicPr>
          <p:nvPr/>
        </p:nvPicPr>
        <p:blipFill>
          <a:blip r:embed="rId3" cstate="print"/>
          <a:srcRect t="24528"/>
          <a:stretch>
            <a:fillRect/>
          </a:stretch>
        </p:blipFill>
        <p:spPr bwMode="auto">
          <a:xfrm>
            <a:off x="481385" y="5356910"/>
            <a:ext cx="6822838" cy="3378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217</TotalTime>
  <Words>3565</Words>
  <Application>Microsoft Office PowerPoint</Application>
  <PresentationFormat>Произвольный</PresentationFormat>
  <Paragraphs>394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Аспект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SWeRG</cp:lastModifiedBy>
  <cp:revision>24</cp:revision>
  <cp:lastPrinted>2016-11-01T00:35:12Z</cp:lastPrinted>
  <dcterms:created xsi:type="dcterms:W3CDTF">2016-10-31T19:37:37Z</dcterms:created>
  <dcterms:modified xsi:type="dcterms:W3CDTF">2016-11-09T17:34:08Z</dcterms:modified>
</cp:coreProperties>
</file>